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xml" ContentType="application/inkml+xml"/>
  <Override PartName="/ppt/notesSlides/notesSlide21.xml" ContentType="application/vnd.openxmlformats-officedocument.presentationml.notesSlide+xml"/>
  <Override PartName="/ppt/ink/ink5.xml" ContentType="application/inkml+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8" r:id="rId2"/>
    <p:sldMasterId id="2147483681" r:id="rId3"/>
  </p:sldMasterIdLst>
  <p:notesMasterIdLst>
    <p:notesMasterId r:id="rId28"/>
  </p:notesMasterIdLst>
  <p:sldIdLst>
    <p:sldId id="926" r:id="rId4"/>
    <p:sldId id="311" r:id="rId5"/>
    <p:sldId id="1090" r:id="rId6"/>
    <p:sldId id="347" r:id="rId7"/>
    <p:sldId id="1091" r:id="rId8"/>
    <p:sldId id="1092" r:id="rId9"/>
    <p:sldId id="1093" r:id="rId10"/>
    <p:sldId id="1094" r:id="rId11"/>
    <p:sldId id="1095" r:id="rId12"/>
    <p:sldId id="1096" r:id="rId13"/>
    <p:sldId id="1097" r:id="rId14"/>
    <p:sldId id="1099" r:id="rId15"/>
    <p:sldId id="1098" r:id="rId16"/>
    <p:sldId id="1101" r:id="rId17"/>
    <p:sldId id="606" r:id="rId18"/>
    <p:sldId id="1102" r:id="rId19"/>
    <p:sldId id="1100" r:id="rId20"/>
    <p:sldId id="1103" r:id="rId21"/>
    <p:sldId id="1104" r:id="rId22"/>
    <p:sldId id="1105" r:id="rId23"/>
    <p:sldId id="1106" r:id="rId24"/>
    <p:sldId id="1107" r:id="rId25"/>
    <p:sldId id="1108" r:id="rId26"/>
    <p:sldId id="1109" r:id="rId27"/>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7" userDrawn="1">
          <p15:clr>
            <a:srgbClr val="A4A3A4"/>
          </p15:clr>
        </p15:guide>
      </p15:notesGuideLst>
    </p:ext>
    <p:ext uri="http://customooxmlschemas.google.com/">
      <go:slidesCustomData xmlns="" xmlns:p15="http://schemas.microsoft.com/office/powerpoint/2012/main" xmlns:go="http://customooxmlschemas.google.com/" roundtripDataSignature="AMtx7mhW+JFCNcOhfESUAh1OuuX/vq4hkw=="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David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183"/>
    <a:srgbClr val="2683C6"/>
    <a:srgbClr val="FF4434"/>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822FE-55E1-4D8C-9505-DD2AD7BC2D98}">
  <a:tblStyle styleId="{B53822FE-55E1-4D8C-9505-DD2AD7BC2D98}"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CECEC"/>
          </a:solidFill>
        </a:fill>
      </a:tcStyle>
    </a:wholeTbl>
    <a:band1H>
      <a:tcTxStyle/>
      <a:tcStyle>
        <a:tcBdr/>
        <a:fill>
          <a:solidFill>
            <a:srgbClr val="D7D7D7"/>
          </a:solidFill>
        </a:fill>
      </a:tcStyle>
    </a:band1H>
    <a:band2H>
      <a:tcTxStyle/>
      <a:tcStyle>
        <a:tcBdr/>
      </a:tcStyle>
    </a:band2H>
    <a:band1V>
      <a:tcTxStyle/>
      <a:tcStyle>
        <a:tcBdr/>
        <a:fill>
          <a:solidFill>
            <a:srgbClr val="D7D7D7"/>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neCell>
      <a:tcTxStyle/>
      <a:tcStyle>
        <a:tcBdr/>
      </a:tcStyle>
    </a:neCell>
    <a:nwCell>
      <a:tcTxStyle/>
      <a:tcStyle>
        <a:tcBdr/>
      </a:tcStyle>
    </a:nwCell>
  </a:tblStyle>
  <a:tblStyle styleId="{BE31A1CE-45A0-43F2-B65F-9C90667C09C6}" styleName="Table_1">
    <a:wholeTbl>
      <a:tcTxStyle b="off" i="off">
        <a:font>
          <a:latin typeface="Corbel"/>
          <a:ea typeface="Corbel"/>
          <a:cs typeface="Corbe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1097" autoAdjust="0"/>
  </p:normalViewPr>
  <p:slideViewPr>
    <p:cSldViewPr snapToGrid="0" snapToObjects="1">
      <p:cViewPr varScale="1">
        <p:scale>
          <a:sx n="87" d="100"/>
          <a:sy n="87" d="100"/>
        </p:scale>
        <p:origin x="1166" y="48"/>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40" d="100"/>
        <a:sy n="140" d="100"/>
      </p:scale>
      <p:origin x="0" y="-1574"/>
    </p:cViewPr>
  </p:sorterViewPr>
  <p:notesViewPr>
    <p:cSldViewPr snapToGrid="0" snapToObjects="1" showGuides="1">
      <p:cViewPr varScale="1">
        <p:scale>
          <a:sx n="60" d="100"/>
          <a:sy n="60" d="100"/>
        </p:scale>
        <p:origin x="3182" y="34"/>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8" Type="http://schemas.openxmlformats.org/officeDocument/2006/relationships/slide" Target="slides/slide5.xml"/><Relationship Id="rId7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38"/>
    </inkml:context>
    <inkml:brush xml:id="br0">
      <inkml:brushProperty name="width" value="0.025" units="cm"/>
      <inkml:brushProperty name="height" value="0.025" units="cm"/>
      <inkml:brushProperty name="color" value="#E71224"/>
    </inkml:brush>
  </inkml:definitions>
  <inkml:trace contextRef="#ctx0" brushRef="#br0">843 0 24575,'-68'8'0,"37"-4"0,-49 4 0,44-6 0,12-1 0,-4 2 0,14-2 0,1 1 0,-4 0 0,0 1 0,-5 1 0,2 0 0,0 1 0,1-1 0,1 0 0,0 0 0,0 0 0,2-1 0,0 0 0,2 2 0,0-2 0,-2 2 0,-1 0 0,-3 1 0,3 0 0,-3 2 0,4-1 0,-4 0 0,2 2 0,-2-2 0,4 2 0,0-2 0,3 1 0,1 0 0,1 2 0,2-1 0,-2 1 0,2-1 0,1 0 0,0-2 0,-1 2 0,3 0 0,-2 0 0,3 1 0,0-2 0,1 1 0,0 1 0,3-1 0,0 2 0,1 0 0,0 0 0,1 2 0,2-2 0,1 0 0,2 1 0,2 0 0,2 1 0,2-1 0,0-1 0,0-1 0,0-2 0,-3-2 0,2-1 0,-2-1 0,2 1 0,1 1 0,1 0 0,5 2 0,3-1 0,6 2 0,1-3 0,2 2 0,1-3 0,-1 2 0,-5-3 0,-2 0 0,-6-1 0,4 1 0,2-2 0,1 0 0,2-1 0,-3-1 0,11 1 0,-10-1 0,5 1 0,-9 0 0,-4 0 0,4 0 0,9-1 0,-3 1 0,7-1 0,-3 1 0,0-1 0,1 0 0,1 0 0,0 0 0,-1 0 0,2 0 0,-5-1 0,3 0 0,-5-1 0,-2 0 0,0 1 0,-4-2 0,1 0 0,-1 0 0,-3-1 0,-1 2 0,-1-1 0,1 1 0,3-2 0,0 1 0,4-4 0,-6 1 0,4 0 0,-5-1 0,2 1 0,-4 0 0,-1-1 0,-5 1 0,-2-1 0,1-1 0,-3-1 0,1 0 0,-1-2 0,-2 0 0,0 0 0,-1-1 0,0-2 0,-1-2 0,-2 2 0,-1-2 0,-5-1 0,0 2 0,-3-2 0,2 5 0,-1-1 0,0 2 0,-2 0 0,1 2 0,-2-1 0,0 1 0,-1-1 0,0-1 0,2 4 0,2-1 0,1 4 0,1-2 0,2 4 0,-2-2 0,3 2 0,-2 0 0,0-2 0,0 1 0,-2-1 0,1 0 0,-1 2 0,2 0 0,-2-1 0,-1 1 0,-1 0 0,1-1 0,-3 2 0,1-2 0,-1 1 0,-2-1 0,1 0 0,-2 1 0,3 0 0,-2-1 0,4 0 0,-3 0 0,4 0 0,-1 0 0,4 0 0,-1 2 0,2-2 0,-1 2 0,1 1 0,0-2 0,-1 2 0,0-2 0,-1 1 0,-1-1 0,-1 1 0,1 0 0,-2-1 0,0 0 0,-2 1 0,1-1 0,0 2 0,2-1 0,2 0 0,2 0 0,2 0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39"/>
    </inkml:context>
    <inkml:brush xml:id="br0">
      <inkml:brushProperty name="width" value="0.025" units="cm"/>
      <inkml:brushProperty name="height" value="0.025" units="cm"/>
      <inkml:brushProperty name="color" value="#E71224"/>
    </inkml:brush>
  </inkml:definitions>
  <inkml:trace contextRef="#ctx0" brushRef="#br0">649 0 24575,'-9'3'0,"-2"1"0,-6 1 0,-3 4 0,-6 0 0,-4 3 0,1-3 0,-5 4 0,4-2 0,-5 3 0,6-1 0,-2 2 0,5-3 0,0 2 0,-1 0 0,6-2 0,-3 2 0,4-3 0,-3 3 0,2 0 0,-1 0 0,4-1 0,-2-2 0,2 1 0,-2 0 0,3 0 0,2-1 0,3-2 0,2-3 0,6-2 0,0-3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40"/>
    </inkml:context>
    <inkml:brush xml:id="br0">
      <inkml:brushProperty name="width" value="0.025" units="cm"/>
      <inkml:brushProperty name="height" value="0.025" units="cm"/>
      <inkml:brushProperty name="color" value="#E71224"/>
    </inkml:brush>
  </inkml:definitions>
  <inkml:trace contextRef="#ctx0" brushRef="#br0">72 1 24575,'-4'10'0,"-1"0"0,0 4 0,0 1 0,1 0 0,0 1 0,1-6 0,0 1 0,2-2 0,-3 0 0,3 2 0,-4 0 0,2 1 0,-2 4 0,0-2 0,0 2 0,2-3 0,0-1 0,1-4 0,2-2 0,-1 0 0,1-4 0,6-2 0,7-3 0,10-6 0,9-1 0,2 0 0,-2 2 0,-4 0 0,-10 4 0,-7 2 0,-6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7:14.941"/>
    </inkml:context>
    <inkml:brush xml:id="br0">
      <inkml:brushProperty name="width" value="0.025" units="cm"/>
      <inkml:brushProperty name="height" value="0.025" units="cm"/>
      <inkml:brushProperty name="color" value="#E71224"/>
    </inkml:brush>
  </inkml:definitions>
  <inkml:trace contextRef="#ctx0" brushRef="#br0">4441 275 24575,'-14'-3'0,"-6"-2"0,-8-2 0,-16-4 0,-10-1 0,-15-4 0,2 1 0,-5-1 0,8 1 0,-7 0 0,11 1 0,-1 2 0,11 3 0,1 2 0,8 3 0,-2-1 0,8 3 0,-4 0 0,6 0 0,-4 0 0,1 0 0,-3-1 0,-6 0 0,-2 0 0,-10-1 0,2 1 0,-2-3 0,4 3 0,-6-3 0,7 3 0,-10-2 0,8 4 0,-12-2 0,5 1 0,-5-1 0,1-1 0,-3 0 0,3 0 0,-3 0 0,5-1 0,-3 0 0,10 1 0,3 2 0,10 0 0,-4 1 0,8-1 0,-7 2 0,3-3 0,-6 3 0,6-2 0,-6 2 0,7 0 0,-7-1 0,5 1 0,-6-1 0,6-1 0,-6 2 0,11-1 0,-5 0 0,3 0 0,0 0 0,0 1 0,2 0 0,-3 0 0,3 0 0,-4 0 0,5 0 0,-8 0 0,5 0 0,-5 0 0,3 0 0,-4 0 0,1 0 0,-10 1 0,1 2 0,-8 1 0,9 0 0,1 0 0,8-1 0,1 3 0,6-3 0,-1 2 0,6-1 0,-4 3 0,8-1 0,-4 5 0,4-2 0,-2 3 0,2-2 0,1 1 0,5-1 0,2 0 0,3-2 0,5 2 0,3-3 0,3 1 0,1 0 0,1 2 0,-3 3 0,-1 1 0,0 3 0,0 0 0,2 0 0,0 1 0,2 1 0,1-1 0,2 1 0,1-1 0,0 0 0,0 0 0,0 0 0,1-1 0,0 1 0,0 0 0,0 0 0,1-2 0,0 0 0,1 1 0,-1 1 0,2 0 0,0 0 0,1 0 0,2-2 0,1-1 0,2 0 0,2 1 0,0-1 0,4 2 0,4-1 0,0 2 0,4-1 0,0-1 0,0-2 0,4 0 0,-2-3 0,3 1 0,-1-2 0,3 0 0,0-1 0,4-1 0,-1 0 0,3 1 0,-3-1 0,1-1 0,0-2 0,0 0 0,1-3 0,4 3 0,2-4 0,2 3 0,5-2 0,-2 2 0,6 0 0,-5 0 0,0 0 0,-3-3 0,2 1 0,-7 0 0,5 0 0,-4-1 0,7 3 0,-4-2 0,3 2 0,-2-2 0,6 0 0,-5 0 0,3 1 0,-4-1 0,3 0 0,-2 0 0,5 0 0,-1 0 0,9 0 0,-5-1 0,3 1 0,-11 0 0,5 1 0,-11-2 0,9 2 0,-7-3 0,2 3 0,-2-2 0,-4 1 0,-3 0 0,-3-1 0,-1 2 0,-2 0 0,5-1 0,-3 1 0,4-2 0,-4 1 0,2-1 0,-6-1 0,3 1 0,-3-1 0,0 1 0,-2 0 0,0 0 0,0-1 0,4 0 0,0 0 0,6 1 0,0-1 0,5 3 0,-1-3 0,3 1 0,0-1 0,5 1 0,-6 1 0,2-1 0,-6 2 0,-2-3 0,-1 3 0,-3-3 0,0 1 0,-4-1 0,-1 0 0,-3 0 0,3 0 0,-1 0 0,5 0 0,0 0 0,2 0 0,-2 0 0,1 0 0,-1 0 0,2 0 0,-2 0 0,4-1 0,2 0 0,3-1 0,-2 2 0,-2-2 0,-3 1 0,1 1 0,0-2 0,-1 0 0,-1 1 0,0-2 0,-2 2 0,1-2 0,2 1 0,-5-1 0,4 1 0,-5-1 0,3-1 0,-2 2 0,3-2 0,-2-1 0,2 2 0,-4-2 0,0 1 0,-3 2 0,2-3 0,-3 2 0,0-2 0,-3 1 0,0 0 0,-4 0 0,-2-1 0,-3 3 0,0-3 0,-1 2 0,0-3 0,1 0 0,1-1 0,-1-1 0,1-1 0,-1 0 0,0-2 0,-1 2 0,-1-4 0,-1 2 0,0-3 0,1 2 0,-1-2 0,0 0 0,-1-2 0,0-2 0,0-1 0,0-2 0,-2 3 0,-1 0 0,-1 4 0,0 0 0,0 1 0,-1-2 0,0 1 0,0 0 0,0 1 0,0 2 0,0-1 0,0 2 0,0-1 0,-1 3 0,0 0 0,-1 0 0,2-1 0,-1 2 0,0 3 0,1-1 0,-2 3 0,1-2 0,0 1 0,0-1 0,1-2 0,-2 0 0,1 0 0,-2 3 0,1-1 0,1 2 0,-2 0 0,1-2 0,-1 2 0,-2-2 0,-1 1 0,-1-2 0,-4 0 0,3 1 0,-3 0 0,3-1 0,-1 2 0,-1-3 0,1 1 0,-3-2 0,1 1 0,1 0 0,-1 0 0,4 2 0,-1 0 0,3 0 0,-1 1 0,3 0 0,-1 0 0,0-4 0,-1-5 0,-4-4 0,2-1 0,-2 2 0,4 4 0,2 0 0,2 5 0,1 1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7:14.941"/>
    </inkml:context>
    <inkml:brush xml:id="br0">
      <inkml:brushProperty name="width" value="0.025" units="cm"/>
      <inkml:brushProperty name="height" value="0.025" units="cm"/>
      <inkml:brushProperty name="color" value="#E71224"/>
    </inkml:brush>
  </inkml:definitions>
  <inkml:trace contextRef="#ctx0" brushRef="#br0">4441 275 24575,'-14'-3'0,"-6"-2"0,-8-2 0,-16-4 0,-10-1 0,-15-4 0,2 1 0,-5-1 0,8 1 0,-7 0 0,11 1 0,-1 2 0,11 3 0,1 2 0,8 3 0,-2-1 0,8 3 0,-4 0 0,6 0 0,-4 0 0,1 0 0,-3-1 0,-6 0 0,-2 0 0,-10-1 0,2 1 0,-2-3 0,4 3 0,-6-3 0,7 3 0,-10-2 0,8 4 0,-12-2 0,5 1 0,-5-1 0,1-1 0,-3 0 0,3 0 0,-3 0 0,5-1 0,-3 0 0,10 1 0,3 2 0,10 0 0,-4 1 0,8-1 0,-7 2 0,3-3 0,-6 3 0,6-2 0,-6 2 0,7 0 0,-7-1 0,5 1 0,-6-1 0,6-1 0,-6 2 0,11-1 0,-5 0 0,3 0 0,0 0 0,0 1 0,2 0 0,-3 0 0,3 0 0,-4 0 0,5 0 0,-8 0 0,5 0 0,-5 0 0,3 0 0,-4 0 0,1 0 0,-10 1 0,1 2 0,-8 1 0,9 0 0,1 0 0,8-1 0,1 3 0,6-3 0,-1 2 0,6-1 0,-4 3 0,8-1 0,-4 5 0,4-2 0,-2 3 0,2-2 0,1 1 0,5-1 0,2 0 0,3-2 0,5 2 0,3-3 0,3 1 0,1 0 0,1 2 0,-3 3 0,-1 1 0,0 3 0,0 0 0,2 0 0,0 1 0,2 1 0,1-1 0,2 1 0,1-1 0,0 0 0,0 0 0,0 0 0,1-1 0,0 1 0,0 0 0,0 0 0,1-2 0,0 0 0,1 1 0,-1 1 0,2 0 0,0 0 0,1 0 0,2-2 0,1-1 0,2 0 0,2 1 0,0-1 0,4 2 0,4-1 0,0 2 0,4-1 0,0-1 0,0-2 0,4 0 0,-2-3 0,3 1 0,-1-2 0,3 0 0,0-1 0,4-1 0,-1 0 0,3 1 0,-3-1 0,1-1 0,0-2 0,0 0 0,1-3 0,4 3 0,2-4 0,2 3 0,5-2 0,-2 2 0,6 0 0,-5 0 0,0 0 0,-3-3 0,2 1 0,-7 0 0,5 0 0,-4-1 0,7 3 0,-4-2 0,3 2 0,-2-2 0,6 0 0,-5 0 0,3 1 0,-4-1 0,3 0 0,-2 0 0,5 0 0,-1 0 0,9 0 0,-5-1 0,3 1 0,-11 0 0,5 1 0,-11-2 0,9 2 0,-7-3 0,2 3 0,-2-2 0,-4 1 0,-3 0 0,-3-1 0,-1 2 0,-2 0 0,5-1 0,-3 1 0,4-2 0,-4 1 0,2-1 0,-6-1 0,3 1 0,-3-1 0,0 1 0,-2 0 0,0 0 0,0-1 0,4 0 0,0 0 0,6 1 0,0-1 0,5 3 0,-1-3 0,3 1 0,0-1 0,5 1 0,-6 1 0,2-1 0,-6 2 0,-2-3 0,-1 3 0,-3-3 0,0 1 0,-4-1 0,-1 0 0,-3 0 0,3 0 0,-1 0 0,5 0 0,0 0 0,2 0 0,-2 0 0,1 0 0,-1 0 0,2 0 0,-2 0 0,4-1 0,2 0 0,3-1 0,-2 2 0,-2-2 0,-3 1 0,1 1 0,0-2 0,-1 0 0,-1 1 0,0-2 0,-2 2 0,1-2 0,2 1 0,-5-1 0,4 1 0,-5-1 0,3-1 0,-2 2 0,3-2 0,-2-1 0,2 2 0,-4-2 0,0 1 0,-3 2 0,2-3 0,-3 2 0,0-2 0,-3 1 0,0 0 0,-4 0 0,-2-1 0,-3 3 0,0-3 0,-1 2 0,0-3 0,1 0 0,1-1 0,-1-1 0,1-1 0,-1 0 0,0-2 0,-1 2 0,-1-4 0,-1 2 0,0-3 0,1 2 0,-1-2 0,0 0 0,-1-2 0,0-2 0,0-1 0,0-2 0,-2 3 0,-1 0 0,-1 4 0,0 0 0,0 1 0,-1-2 0,0 1 0,0 0 0,0 1 0,0 2 0,0-1 0,0 2 0,0-1 0,-1 3 0,0 0 0,-1 0 0,2-1 0,-1 2 0,0 3 0,1-1 0,-2 3 0,1-2 0,0 1 0,0-1 0,1-2 0,-2 0 0,1 0 0,-2 3 0,1-1 0,1 2 0,-2 0 0,1-2 0,-1 2 0,-2-2 0,-1 1 0,-1-2 0,-4 0 0,3 1 0,-3 0 0,3-1 0,-1 2 0,-1-3 0,1 1 0,-3-2 0,1 1 0,1 0 0,-1 0 0,4 2 0,-1 0 0,3 0 0,-1 1 0,3 0 0,-1 0 0,0-4 0,-1-5 0,-4-4 0,2-1 0,-2 2 0,4 4 0,2 0 0,2 5 0,1 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9:22.103"/>
    </inkml:context>
    <inkml:brush xml:id="br0">
      <inkml:brushProperty name="width" value="0.025" units="cm"/>
      <inkml:brushProperty name="height" value="0.025" units="cm"/>
      <inkml:brushProperty name="color" value="#E71224"/>
    </inkml:brush>
  </inkml:definitions>
  <inkml:trace contextRef="#ctx0" brushRef="#br0">3610 0 24575,'-10'0'0,"-9"2"0,-18-1 0,-10 2 0,-16 1 0,-6 0 0,-16-1 0,5-2 0,-13-1 0,17 2 0,3 0 0,1 2 0,9-1 0,-7 1 0,3 0 0,7-2 0,-3 2 0,11-1 0,-9 0 0,4 0 0,-6 0 0,6 0 0,-7 0 0,3-1 0,-4 0 0,-5-1 0,8 1 0,-8 0 0,8 1 0,-6 0 0,4 0 0,-5 0 0,8-1 0,-4-1 0,5 1 0,-4 0 0,0-1 0,5 1 0,4-2 0,7 1 0,2-1 0,2 3 0,1-2 0,-2 2 0,6 0 0,-1-1 0,6 0 0,2 2 0,5-3 0,2 3 0,-2 0 0,2 0 0,-8 1 0,6 0 0,-4 1 0,1 1 0,-1 1 0,2-1 0,3 0 0,3 1 0,3-1 0,-1 1 0,3 0 0,-4-1 0,1 0 0,-4 1 0,-2-3 0,0 2 0,0 0 0,2-1 0,0 2 0,2-3 0,-1 4 0,4-3 0,1 3 0,4-1 0,-1 1 0,3 1 0,-4 2 0,2 1 0,-1 0 0,2 1 0,2-2 0,3 1 0,3-1 0,2 0 0,2 2 0,1-1 0,1 3 0,0-1 0,2 1 0,0 1 0,6 1 0,0 0 0,7 2 0,5-1 0,3 1 0,6-1 0,0 0 0,7-1 0,-6-3 0,5 0 0,-9-2 0,1-2 0,-2 0 0,1-3 0,5 1 0,1-1 0,9 1 0,0 0 0,7 1 0,-1-2 0,0 1 0,1 0 0,-5-2 0,1 0 0,-3-3 0,3 2 0,-2-3 0,3 1 0,-3 0 0,-2-1 0,-1 1 0,-4-1 0,3 1 0,-1-1 0,9 1 0,-3 0 0,5-1 0,1 1 0,-7-1 0,10 0 0,-10-2 0,6 1 0,-4-2 0,-3 0 0,4 0 0,-5 1 0,3-1 0,-5 2 0,5-2 0,-4 1 0,3-1 0,-2 1 0,5-1 0,5 2 0,-1-2 0,1 3 0,-6-3 0,0 1 0,-4 0 0,5 0 0,-8 0 0,2 0 0,0-1 0,2 3 0,3-3 0,0 3 0,-2-3 0,-4 2 0,-1-1 0,-5 0 0,3-1 0,-2 1 0,1-1 0,1 2 0,-3-2 0,3 0 0,-4 0 0,2 0 0,-1 0 0,-1 0 0,5 0 0,-6 0 0,4 0 0,-4 0 0,0 0 0,-3 0 0,-1 0 0,0 0 0,0 0 0,2 0 0,0 0 0,3 0 0,-2 0 0,7 0 0,-2 0 0,2 0 0,2 1 0,-1-1 0,3 1 0,-5-1 0,1 0 0,-7 0 0,2 0 0,-2 0 0,-3 0 0,3 0 0,-3 0 0,2 0 0,-2-1 0,1 0 0,-7-2 0,3 0 0,-4 0 0,2-2 0,1 1 0,-4 0 0,3 1 0,-1-1 0,2 0 0,-2-1 0,-1 0 0,1 1 0,-4 0 0,6 0 0,-3 1 0,5 0 0,-4-1 0,5 0 0,-3 2 0,2-3 0,-1 1 0,0-1 0,-2 0 0,3-1 0,-2 3 0,-1-2 0,-4 3 0,-3-3 0,-2-1 0,0-1 0,-1 1 0,-2-2 0,-3 2 0,0-2 0,-3 0 0,2-1 0,-3-1 0,1 1 0,-2 0 0,-1 2 0,0-1 0,0-1 0,0 0 0,0-3 0,-1 1 0,-1 0 0,-1-1 0,0 1 0,-1 0 0,0-1 0,0-1 0,-3-2 0,-1 2 0,-2-5 0,0 3 0,-2-4 0,0 1 0,-2 0 0,1-2 0,0 3 0,0 0 0,3 4 0,0 1 0,2 2 0,-3-1 0,-1 0 0,0 1 0,-5-2 0,3 3 0,-3 0 0,3-1 0,0 3 0,0-1 0,1 0 0,-1 0 0,-3 0 0,0-2 0,-2 2 0,-2 0 0,1 2 0,0 0 0,0 3 0,2-2 0,1 1 0,0 0 0,-1 0 0,-1 0 0,-1 0 0,-1-2 0,1 2 0,-1-1 0,3 0 0,-5 2 0,5-1 0,-6-1 0,7 3 0,-2-1 0,4 1 0,2 0 0,-1-2 0,1 2 0,-4-2 0,-2-1 0,-2-1 0,-2 0 0,0 1 0,-2-1 0,-2-1 0,1 1 0,2 0 0,3 2 0,7 0 0,4 3 0,4 0 0,-1 1 0,2 0 0,-4 0 0,-4-1 0,-4 0 0,-8-1 0,1 1 0,-6-3 0,4 1 0,0 1 0,5 0 0,5 2 0,4 0 0,2 0 0,2 0 0,-1 0 0,2 0 0,0 0 0,1 0 0,1 0 0,1 0 0,0 0 0,1-1 0,0 1 0,0-1 0,1 1 0,-3 0 0,2-1 0,-4 1 0,-2-2 0,-9 0 0,-5-1 0,-6-1 0,-2-2 0,1 2 0,0-1 0,3 3 0,3-2 0,6 1 0,7 2 0,6 0 0,4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2444" cy="463925"/>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4" name="Shape 4"/>
          <p:cNvSpPr txBox="1">
            <a:spLocks noGrp="1"/>
          </p:cNvSpPr>
          <p:nvPr>
            <p:ph type="dt" idx="10"/>
          </p:nvPr>
        </p:nvSpPr>
        <p:spPr>
          <a:xfrm>
            <a:off x="3899371" y="1"/>
            <a:ext cx="2982443" cy="463925"/>
          </a:xfrm>
          <a:prstGeom prst="rect">
            <a:avLst/>
          </a:prstGeom>
          <a:noFill/>
          <a:ln>
            <a:noFill/>
          </a:ln>
        </p:spPr>
        <p:txBody>
          <a:bodyPr wrap="square" lIns="91425" tIns="91425" rIns="91425" bIns="91425" anchor="t" anchorCtr="0"/>
          <a:lstStyle>
            <a:lvl1pPr marL="0" marR="0" lvl="0" indent="0" algn="r"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 name="Shape 5"/>
          <p:cNvSpPr>
            <a:spLocks noGrp="1" noRot="1" noChangeAspect="1"/>
          </p:cNvSpPr>
          <p:nvPr>
            <p:ph type="sldImg" idx="3"/>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916927" y="4416985"/>
            <a:ext cx="5047959" cy="4181291"/>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32476"/>
            <a:ext cx="2982444" cy="463924"/>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 name="Shape 8"/>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75874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defTabSz="887413">
              <a:spcBef>
                <a:spcPct val="20000"/>
              </a:spcBef>
              <a:buClr>
                <a:schemeClr val="hlink"/>
              </a:buClr>
              <a:buSzPct val="55000"/>
              <a:buFont typeface="Wingdings" charset="2"/>
              <a:defRPr sz="2000">
                <a:solidFill>
                  <a:schemeClr val="tx1"/>
                </a:solidFill>
                <a:latin typeface="Tahoma" charset="0"/>
              </a:defRPr>
            </a:lvl1pPr>
            <a:lvl2pPr marL="709613" indent="-273050" algn="ctr" defTabSz="887413">
              <a:spcBef>
                <a:spcPct val="20000"/>
              </a:spcBef>
              <a:buClr>
                <a:schemeClr val="hlink"/>
              </a:buClr>
              <a:buSzPct val="55000"/>
              <a:buFont typeface="Wingdings" charset="2"/>
              <a:defRPr sz="2000">
                <a:solidFill>
                  <a:schemeClr val="tx1"/>
                </a:solidFill>
                <a:latin typeface="Tahoma" charset="0"/>
              </a:defRPr>
            </a:lvl2pPr>
            <a:lvl3pPr marL="1092200" indent="-217488" algn="ctr" defTabSz="887413">
              <a:spcBef>
                <a:spcPct val="20000"/>
              </a:spcBef>
              <a:buClr>
                <a:schemeClr val="hlink"/>
              </a:buClr>
              <a:buSzPct val="55000"/>
              <a:buFont typeface="Wingdings" charset="2"/>
              <a:defRPr sz="2000">
                <a:solidFill>
                  <a:schemeClr val="tx1"/>
                </a:solidFill>
                <a:latin typeface="Tahoma" charset="0"/>
              </a:defRPr>
            </a:lvl3pPr>
            <a:lvl4pPr marL="1528763" indent="-217488" algn="ctr" defTabSz="887413">
              <a:spcBef>
                <a:spcPct val="20000"/>
              </a:spcBef>
              <a:buClr>
                <a:schemeClr val="hlink"/>
              </a:buClr>
              <a:buSzPct val="55000"/>
              <a:buFont typeface="Wingdings" charset="2"/>
              <a:defRPr sz="2000">
                <a:solidFill>
                  <a:schemeClr val="tx1"/>
                </a:solidFill>
                <a:latin typeface="Tahoma" charset="0"/>
              </a:defRPr>
            </a:lvl4pPr>
            <a:lvl5pPr marL="1966913" indent="-217488" algn="ctr" defTabSz="887413">
              <a:spcBef>
                <a:spcPct val="20000"/>
              </a:spcBef>
              <a:buClr>
                <a:schemeClr val="hlink"/>
              </a:buClr>
              <a:buSzPct val="55000"/>
              <a:buFont typeface="Wingdings" charset="2"/>
              <a:defRPr sz="2000">
                <a:solidFill>
                  <a:schemeClr val="tx1"/>
                </a:solidFill>
                <a:latin typeface="Tahoma" charset="0"/>
              </a:defRPr>
            </a:lvl5pPr>
            <a:lvl6pPr marL="24241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6pPr>
            <a:lvl7pPr marL="28813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7pPr>
            <a:lvl8pPr marL="33385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8pPr>
            <a:lvl9pPr marL="37957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9pPr>
          </a:lstStyle>
          <a:p>
            <a:pPr marL="0" marR="0" lvl="0" indent="0" algn="r" defTabSz="887413" rtl="0" eaLnBrk="0" fontAlgn="auto" latinLnBrk="0" hangingPunct="0">
              <a:lnSpc>
                <a:spcPct val="100000"/>
              </a:lnSpc>
              <a:spcBef>
                <a:spcPct val="0"/>
              </a:spcBef>
              <a:spcAft>
                <a:spcPts val="0"/>
              </a:spcAft>
              <a:buClrTx/>
              <a:buSzTx/>
              <a:buFontTx/>
              <a:buNone/>
              <a:tabLst/>
              <a:defRPr/>
            </a:pPr>
            <a:fld id="{93ECD9E8-64C2-524C-B3C2-2B43D07E2379}" type="slidenum">
              <a:rPr kumimoji="0" lang="en-US" altLang="en-US" sz="1100" b="0" i="0" u="none" strike="noStrike" kern="0" cap="none" spc="0" normalizeH="0" baseline="0" noProof="0">
                <a:ln>
                  <a:noFill/>
                </a:ln>
                <a:solidFill>
                  <a:srgbClr val="000000"/>
                </a:solidFill>
                <a:effectLst/>
                <a:uLnTx/>
                <a:uFillTx/>
                <a:latin typeface="Times New Roman" charset="0"/>
                <a:cs typeface="Arial"/>
                <a:sym typeface="Arial"/>
              </a:rPr>
              <a:pPr marL="0" marR="0" lvl="0" indent="0" algn="r" defTabSz="887413" rtl="0" eaLnBrk="0" fontAlgn="auto" latinLnBrk="0" hangingPunct="0">
                <a:lnSpc>
                  <a:spcPct val="100000"/>
                </a:lnSpc>
                <a:spcBef>
                  <a:spcPct val="0"/>
                </a:spcBef>
                <a:spcAft>
                  <a:spcPts val="0"/>
                </a:spcAft>
                <a:buClrTx/>
                <a:buSzTx/>
                <a:buFontTx/>
                <a:buNone/>
                <a:tabLst/>
                <a:defRPr/>
              </a:pPr>
              <a:t>1</a:t>
            </a:fld>
            <a:endParaRPr kumimoji="0" lang="en-US" altLang="en-US" sz="1100" b="0" i="0" u="none" strike="noStrike" kern="0" cap="none" spc="0" normalizeH="0" baseline="0" noProof="0" dirty="0">
              <a:ln>
                <a:noFill/>
              </a:ln>
              <a:solidFill>
                <a:srgbClr val="000000"/>
              </a:solidFill>
              <a:effectLst/>
              <a:uLnTx/>
              <a:uFillTx/>
              <a:latin typeface="Times New Roman" charset="0"/>
              <a:cs typeface="Arial"/>
              <a:sym typeface="Aria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a:r>
              <a:rPr lang="en-US" sz="1200" b="0" i="0" u="none" strike="noStrike" kern="1200" cap="none" dirty="0">
                <a:solidFill>
                  <a:schemeClr val="dk1"/>
                </a:solidFill>
                <a:effectLst/>
                <a:latin typeface="Times New Roman"/>
                <a:ea typeface="Times New Roman"/>
                <a:cs typeface="Times New Roman"/>
                <a:sym typeface="Times New Roman"/>
              </a:rPr>
              <a:t>Initial release, </a:t>
            </a:r>
            <a:r>
              <a:rPr lang="en-US" sz="1200" b="0" i="0" u="none" strike="noStrike" kern="1200" cap="none" dirty="0" err="1">
                <a:solidFill>
                  <a:schemeClr val="dk1"/>
                </a:solidFill>
                <a:effectLst/>
                <a:latin typeface="Times New Roman"/>
                <a:ea typeface="Times New Roman"/>
                <a:cs typeface="Times New Roman"/>
                <a:sym typeface="Times New Roman"/>
              </a:rPr>
              <a:t>Xumin</a:t>
            </a:r>
            <a:r>
              <a:rPr lang="en-US" sz="1200" b="0" i="0" u="none" strike="noStrike" kern="1200" cap="none" dirty="0">
                <a:solidFill>
                  <a:schemeClr val="dk1"/>
                </a:solidFill>
                <a:effectLst/>
                <a:latin typeface="Times New Roman"/>
                <a:ea typeface="Times New Roman"/>
                <a:cs typeface="Times New Roman"/>
                <a:sym typeface="Times New Roman"/>
              </a:rPr>
              <a:t> Liu, Rochester Institute of Technology, 2022.</a:t>
            </a:r>
            <a:endParaRPr lang="en-US" b="0" dirty="0">
              <a:effectLst/>
            </a:endParaRPr>
          </a:p>
          <a:p>
            <a:pPr rtl="0"/>
            <a:r>
              <a:rPr lang="en-US" sz="1200" b="0" i="0" u="none" strike="noStrike" kern="1200" cap="none" dirty="0">
                <a:solidFill>
                  <a:schemeClr val="dk1"/>
                </a:solidFill>
                <a:effectLst/>
                <a:latin typeface="Times New Roman"/>
                <a:ea typeface="Times New Roman"/>
                <a:cs typeface="Times New Roman"/>
                <a:sym typeface="Times New Roman"/>
              </a:rPr>
              <a:t>By </a:t>
            </a:r>
            <a:r>
              <a:rPr lang="en-US" sz="1200" b="0" i="0" u="none" strike="noStrike" kern="1200" cap="none" dirty="0" err="1">
                <a:solidFill>
                  <a:schemeClr val="dk1"/>
                </a:solidFill>
                <a:effectLst/>
                <a:latin typeface="Times New Roman"/>
                <a:ea typeface="Times New Roman"/>
                <a:cs typeface="Times New Roman"/>
                <a:sym typeface="Times New Roman"/>
              </a:rPr>
              <a:t>Xumin</a:t>
            </a:r>
            <a:r>
              <a:rPr lang="en-US" sz="1200" b="0" i="0" u="none" strike="noStrike" kern="1200" cap="none" dirty="0">
                <a:solidFill>
                  <a:schemeClr val="dk1"/>
                </a:solidFill>
                <a:effectLst/>
                <a:latin typeface="Times New Roman"/>
                <a:ea typeface="Times New Roman"/>
                <a:cs typeface="Times New Roman"/>
                <a:sym typeface="Times New Roman"/>
              </a:rPr>
              <a:t> Liu https://</a:t>
            </a:r>
            <a:r>
              <a:rPr lang="en-US" sz="1200" b="0" i="0" u="none" strike="noStrike" kern="1200" cap="none" dirty="0" err="1">
                <a:solidFill>
                  <a:schemeClr val="dk1"/>
                </a:solidFill>
                <a:effectLst/>
                <a:latin typeface="Times New Roman"/>
                <a:ea typeface="Times New Roman"/>
                <a:cs typeface="Times New Roman"/>
                <a:sym typeface="Times New Roman"/>
              </a:rPr>
              <a:t>www.cs.rit.edu</a:t>
            </a:r>
            <a:r>
              <a:rPr lang="en-US" sz="1200" b="0" i="0" u="none" strike="noStrike" kern="1200" cap="none" dirty="0">
                <a:solidFill>
                  <a:schemeClr val="dk1"/>
                </a:solidFill>
                <a:effectLst/>
                <a:latin typeface="Times New Roman"/>
                <a:ea typeface="Times New Roman"/>
                <a:cs typeface="Times New Roman"/>
                <a:sym typeface="Times New Roman"/>
              </a:rPr>
              <a:t>/~xl/</a:t>
            </a:r>
            <a:endParaRPr lang="en-US" b="0" dirty="0">
              <a:effectLst/>
            </a:endParaRPr>
          </a:p>
          <a:p>
            <a:pPr rtl="0"/>
            <a:r>
              <a:rPr lang="en-US" sz="1200" b="0" i="0" u="none" strike="noStrike" kern="1200" cap="none" dirty="0">
                <a:solidFill>
                  <a:schemeClr val="dk1"/>
                </a:solidFill>
                <a:effectLst/>
                <a:latin typeface="Times New Roman"/>
                <a:ea typeface="Times New Roman"/>
                <a:cs typeface="Times New Roman"/>
                <a:sym typeface="Times New Roman"/>
              </a:rPr>
              <a:t>Except where otherwise noted, this work is licensed under a Creative Commons Attribution-4.0 International License https://</a:t>
            </a:r>
            <a:r>
              <a:rPr lang="en-US" sz="1200" b="0" i="0" u="none" strike="noStrike" kern="1200" cap="none" dirty="0" err="1">
                <a:solidFill>
                  <a:schemeClr val="dk1"/>
                </a:solidFill>
                <a:effectLst/>
                <a:latin typeface="Times New Roman"/>
                <a:ea typeface="Times New Roman"/>
                <a:cs typeface="Times New Roman"/>
                <a:sym typeface="Times New Roman"/>
              </a:rPr>
              <a:t>creativecommons.org</a:t>
            </a:r>
            <a:r>
              <a:rPr lang="en-US" sz="1200" b="0" i="0" u="none" strike="noStrike" kern="1200" cap="none" dirty="0">
                <a:solidFill>
                  <a:schemeClr val="dk1"/>
                </a:solidFill>
                <a:effectLst/>
                <a:latin typeface="Times New Roman"/>
                <a:ea typeface="Times New Roman"/>
                <a:cs typeface="Times New Roman"/>
                <a:sym typeface="Times New Roman"/>
              </a:rPr>
              <a:t>/licenses/by/4.0/</a:t>
            </a:r>
            <a:endParaRPr lang="en-US" b="0" dirty="0">
              <a:effectLst/>
            </a:endParaRPr>
          </a:p>
          <a:p>
            <a:endParaRPr lang="en-US" altLang="en-US" dirty="0">
              <a:latin typeface="Times New Roman" charset="0"/>
            </a:endParaRPr>
          </a:p>
        </p:txBody>
      </p:sp>
    </p:spTree>
    <p:extLst>
      <p:ext uri="{BB962C8B-B14F-4D97-AF65-F5344CB8AC3E}">
        <p14:creationId xmlns:p14="http://schemas.microsoft.com/office/powerpoint/2010/main" val="142984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model is usually learned through gradient descent, which gives the direction of each step optimization. The parameters including the coefficients and intercept are randomly initialized. For a data record in the training set, the algorithm </a:t>
            </a:r>
            <a:r>
              <a:rPr lang="en-US" altLang="zh-CN" dirty="0">
                <a:cs typeface="Calibri"/>
              </a:rPr>
              <a:t>compute</a:t>
            </a:r>
            <a:r>
              <a:rPr lang="en-US" dirty="0">
                <a:cs typeface="Calibri"/>
              </a:rPr>
              <a:t> the </a:t>
            </a:r>
            <a:r>
              <a:rPr lang="en-US" altLang="zh-CN" dirty="0">
                <a:cs typeface="Calibri"/>
              </a:rPr>
              <a:t>gradient</a:t>
            </a:r>
            <a:r>
              <a:rPr lang="en-US" dirty="0">
                <a:cs typeface="Calibri"/>
              </a:rPr>
              <a:t> of the loss function on each parameter with the values of X, Y, and the current values of other parameters, to update its value to make the descent value 0, i.e., to minimize the loss function. </a:t>
            </a:r>
          </a:p>
          <a:p>
            <a:endParaRPr lang="en-US" dirty="0">
              <a:cs typeface="Calibri"/>
            </a:endParaRPr>
          </a:p>
          <a:p>
            <a:r>
              <a:rPr lang="en-US" dirty="0">
                <a:cs typeface="Calibri"/>
              </a:rPr>
              <a:t>The loss function is defined as mean squared error. By minimize MSE, we can get the model that fits the data in the training set the best. </a:t>
            </a:r>
          </a:p>
        </p:txBody>
      </p:sp>
      <p:sp>
        <p:nvSpPr>
          <p:cNvPr id="4" name="Slide Number Placeholder 3"/>
          <p:cNvSpPr>
            <a:spLocks noGrp="1"/>
          </p:cNvSpPr>
          <p:nvPr>
            <p:ph type="sldNum" sz="quarter" idx="5"/>
          </p:nvPr>
        </p:nvSpPr>
        <p:spPr/>
        <p:txBody>
          <a:bodyPr/>
          <a:lstStyle/>
          <a:p>
            <a:fld id="{918CCA95-4F40-4CDD-BF1E-B8C9EB86EE73}" type="slidenum">
              <a:rPr lang="en-US" smtClean="0"/>
              <a:t>10</a:t>
            </a:fld>
            <a:endParaRPr lang="en-US"/>
          </a:p>
        </p:txBody>
      </p:sp>
    </p:spTree>
    <p:extLst>
      <p:ext uri="{BB962C8B-B14F-4D97-AF65-F5344CB8AC3E}">
        <p14:creationId xmlns:p14="http://schemas.microsoft.com/office/powerpoint/2010/main" val="1384687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left figure shows stochastic gradient descent process where only one data point is used in each iteration</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compute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gradient</a:t>
            </a:r>
            <a:r>
              <a:rPr lang="en-US" dirty="0">
                <a:cs typeface="Calibri"/>
              </a:rPr>
              <a:t>. The right figure shows batch gradient descent where a batch of data points are used in each iteration</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compute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gradient</a:t>
            </a:r>
            <a:r>
              <a:rPr lang="en-US" dirty="0">
                <a:cs typeface="Calibri"/>
              </a:rPr>
              <a:t>. </a:t>
            </a:r>
          </a:p>
        </p:txBody>
      </p:sp>
      <p:sp>
        <p:nvSpPr>
          <p:cNvPr id="4" name="Slide Number Placeholder 3"/>
          <p:cNvSpPr>
            <a:spLocks noGrp="1"/>
          </p:cNvSpPr>
          <p:nvPr>
            <p:ph type="sldNum" sz="quarter" idx="5"/>
          </p:nvPr>
        </p:nvSpPr>
        <p:spPr/>
        <p:txBody>
          <a:bodyPr/>
          <a:lstStyle/>
          <a:p>
            <a:fld id="{918CCA95-4F40-4CDD-BF1E-B8C9EB86EE73}" type="slidenum">
              <a:rPr lang="en-US" smtClean="0"/>
              <a:t>11</a:t>
            </a:fld>
            <a:endParaRPr lang="en-US"/>
          </a:p>
        </p:txBody>
      </p:sp>
    </p:spTree>
    <p:extLst>
      <p:ext uri="{BB962C8B-B14F-4D97-AF65-F5344CB8AC3E}">
        <p14:creationId xmlns:p14="http://schemas.microsoft.com/office/powerpoint/2010/main" val="130487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3822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Given</a:t>
            </a:r>
            <a:r>
              <a:rPr lang="zh-CN" altLang="en-US" dirty="0">
                <a:cs typeface="Calibri"/>
              </a:rPr>
              <a:t> </a:t>
            </a:r>
            <a:r>
              <a:rPr lang="en-US" altLang="zh-CN" dirty="0">
                <a:cs typeface="Calibri"/>
              </a:rPr>
              <a:t>a</a:t>
            </a:r>
            <a:r>
              <a:rPr lang="zh-CN" altLang="en-US" dirty="0">
                <a:cs typeface="Calibri"/>
              </a:rPr>
              <a:t> </a:t>
            </a:r>
            <a:r>
              <a:rPr lang="en-US" altLang="zh-CN" dirty="0">
                <a:cs typeface="Calibri"/>
              </a:rPr>
              <a:t>set</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nodes,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can</a:t>
            </a:r>
            <a:r>
              <a:rPr lang="zh-CN" altLang="en-US" dirty="0">
                <a:cs typeface="Calibri"/>
              </a:rPr>
              <a:t> </a:t>
            </a:r>
            <a:r>
              <a:rPr lang="en-US" altLang="zh-CN" dirty="0">
                <a:cs typeface="Calibri"/>
              </a:rPr>
              <a:t>plot</a:t>
            </a:r>
            <a:r>
              <a:rPr lang="zh-CN" altLang="en-US" dirty="0">
                <a:cs typeface="Calibri"/>
              </a:rPr>
              <a:t> </a:t>
            </a:r>
            <a:r>
              <a:rPr lang="en-US" altLang="zh-CN" dirty="0">
                <a:cs typeface="Calibri"/>
              </a:rPr>
              <a:t>several</a:t>
            </a:r>
            <a:r>
              <a:rPr lang="zh-CN" altLang="en-US" dirty="0">
                <a:cs typeface="Calibri"/>
              </a:rPr>
              <a:t> </a:t>
            </a:r>
            <a:r>
              <a:rPr lang="en-US" altLang="zh-CN" dirty="0">
                <a:cs typeface="Calibri"/>
              </a:rPr>
              <a:t>lines</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fit</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data,</a:t>
            </a:r>
            <a:r>
              <a:rPr lang="zh-CN" altLang="en-US" dirty="0">
                <a:cs typeface="Calibri"/>
              </a:rPr>
              <a:t> </a:t>
            </a:r>
            <a:r>
              <a:rPr lang="en-US" altLang="zh-CN" dirty="0">
                <a:cs typeface="Calibri"/>
              </a:rPr>
              <a:t>corresponding</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several</a:t>
            </a:r>
            <a:r>
              <a:rPr lang="zh-CN" altLang="en-US" dirty="0">
                <a:cs typeface="Calibri"/>
              </a:rPr>
              <a:t> </a:t>
            </a:r>
            <a:r>
              <a:rPr lang="en-US" altLang="zh-CN" dirty="0">
                <a:cs typeface="Calibri"/>
              </a:rPr>
              <a:t>models.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need</a:t>
            </a:r>
            <a:r>
              <a:rPr lang="zh-CN" altLang="en-US" dirty="0">
                <a:cs typeface="Calibri"/>
              </a:rPr>
              <a:t> </a:t>
            </a:r>
            <a:r>
              <a:rPr lang="en-US" altLang="zh-CN" dirty="0">
                <a:cs typeface="Calibri"/>
              </a:rPr>
              <a:t>a</a:t>
            </a:r>
            <a:r>
              <a:rPr lang="zh-CN" altLang="en-US" dirty="0">
                <a:cs typeface="Calibri"/>
              </a:rPr>
              <a:t> </a:t>
            </a:r>
            <a:r>
              <a:rPr lang="en-US" altLang="zh-CN" dirty="0">
                <a:cs typeface="Calibri"/>
              </a:rPr>
              <a:t>measurement</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decide</a:t>
            </a:r>
            <a:r>
              <a:rPr lang="zh-CN" altLang="en-US" dirty="0">
                <a:cs typeface="Calibri"/>
              </a:rPr>
              <a:t> </a:t>
            </a:r>
            <a:r>
              <a:rPr lang="en-US" altLang="zh-CN" dirty="0">
                <a:cs typeface="Calibri"/>
              </a:rPr>
              <a:t>which</a:t>
            </a:r>
            <a:r>
              <a:rPr lang="zh-CN" altLang="en-US" dirty="0">
                <a:cs typeface="Calibri"/>
              </a:rPr>
              <a:t> </a:t>
            </a:r>
            <a:r>
              <a:rPr lang="en-US" altLang="zh-CN" dirty="0">
                <a:cs typeface="Calibri"/>
              </a:rPr>
              <a:t>one</a:t>
            </a:r>
            <a:r>
              <a:rPr lang="zh-CN" altLang="en-US" dirty="0">
                <a:cs typeface="Calibri"/>
              </a:rPr>
              <a:t> </a:t>
            </a:r>
            <a:r>
              <a:rPr lang="en-US" altLang="zh-CN" dirty="0">
                <a:cs typeface="Calibri"/>
              </a:rPr>
              <a:t>is</a:t>
            </a:r>
            <a:r>
              <a:rPr lang="zh-CN" altLang="en-US" dirty="0">
                <a:cs typeface="Calibri"/>
              </a:rPr>
              <a:t> </a:t>
            </a:r>
            <a:r>
              <a:rPr lang="en-US" altLang="zh-CN" dirty="0">
                <a:cs typeface="Calibri"/>
              </a:rPr>
              <a:t>better</a:t>
            </a:r>
            <a:r>
              <a:rPr lang="zh-CN" altLang="en-US" dirty="0">
                <a:cs typeface="Calibri"/>
              </a:rPr>
              <a:t> </a:t>
            </a:r>
            <a:r>
              <a:rPr lang="en-US" altLang="zh-CN" dirty="0">
                <a:cs typeface="Calibri"/>
              </a:rPr>
              <a:t>than</a:t>
            </a:r>
            <a:r>
              <a:rPr lang="zh-CN" altLang="en-US" dirty="0">
                <a:cs typeface="Calibri"/>
              </a:rPr>
              <a:t> </a:t>
            </a:r>
            <a:r>
              <a:rPr lang="en-US" altLang="zh-CN" dirty="0">
                <a:cs typeface="Calibri"/>
              </a:rPr>
              <a:t>others.</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13</a:t>
            </a:fld>
            <a:endParaRPr lang="en-US"/>
          </a:p>
        </p:txBody>
      </p:sp>
    </p:spTree>
    <p:extLst>
      <p:ext uri="{BB962C8B-B14F-4D97-AF65-F5344CB8AC3E}">
        <p14:creationId xmlns:p14="http://schemas.microsoft.com/office/powerpoint/2010/main" val="11513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Residuals</a:t>
            </a:r>
            <a:r>
              <a:rPr lang="zh-CN" altLang="en-US" dirty="0">
                <a:cs typeface="Calibri"/>
              </a:rPr>
              <a:t> </a:t>
            </a:r>
            <a:r>
              <a:rPr lang="en-US" altLang="zh-CN" dirty="0">
                <a:cs typeface="Calibri"/>
              </a:rPr>
              <a:t>refer</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difference</a:t>
            </a:r>
            <a:r>
              <a:rPr lang="zh-CN" altLang="en-US" dirty="0">
                <a:cs typeface="Calibri"/>
              </a:rPr>
              <a:t> </a:t>
            </a:r>
            <a:r>
              <a:rPr lang="en-US" altLang="zh-CN" dirty="0">
                <a:cs typeface="Calibri"/>
              </a:rPr>
              <a:t>between</a:t>
            </a:r>
            <a:r>
              <a:rPr lang="zh-CN" altLang="en-US" dirty="0">
                <a:cs typeface="Calibri"/>
              </a:rPr>
              <a:t> </a:t>
            </a:r>
            <a:r>
              <a:rPr lang="en-US" altLang="zh-CN" dirty="0">
                <a:cs typeface="Calibri"/>
              </a:rPr>
              <a:t>actual</a:t>
            </a:r>
            <a:r>
              <a:rPr lang="zh-CN" altLang="en-US" dirty="0">
                <a:cs typeface="Calibri"/>
              </a:rPr>
              <a:t> </a:t>
            </a:r>
            <a:r>
              <a:rPr lang="en-US" altLang="zh-CN" dirty="0">
                <a:cs typeface="Calibri"/>
              </a:rPr>
              <a:t>values</a:t>
            </a:r>
            <a:r>
              <a:rPr lang="zh-CN" altLang="en-US" dirty="0">
                <a:cs typeface="Calibri"/>
              </a:rPr>
              <a:t> </a:t>
            </a:r>
            <a:r>
              <a:rPr lang="en-US" altLang="zh-CN" dirty="0">
                <a:cs typeface="Calibri"/>
              </a:rPr>
              <a:t>and</a:t>
            </a:r>
            <a:r>
              <a:rPr lang="zh-CN" altLang="en-US" dirty="0">
                <a:cs typeface="Calibri"/>
              </a:rPr>
              <a:t> </a:t>
            </a:r>
            <a:r>
              <a:rPr lang="en-US" altLang="zh-CN" dirty="0">
                <a:cs typeface="Calibri"/>
              </a:rPr>
              <a:t>their</a:t>
            </a:r>
            <a:r>
              <a:rPr lang="zh-CN" altLang="en-US" dirty="0">
                <a:cs typeface="Calibri"/>
              </a:rPr>
              <a:t> </a:t>
            </a:r>
            <a:r>
              <a:rPr lang="en-US" altLang="zh-CN" dirty="0">
                <a:cs typeface="Calibri"/>
              </a:rPr>
              <a:t>predicted</a:t>
            </a:r>
            <a:r>
              <a:rPr lang="zh-CN" altLang="en-US" dirty="0">
                <a:cs typeface="Calibri"/>
              </a:rPr>
              <a:t> </a:t>
            </a:r>
            <a:r>
              <a:rPr lang="en-US" altLang="zh-CN" dirty="0">
                <a:cs typeface="Calibri"/>
              </a:rPr>
              <a:t>values.</a:t>
            </a:r>
            <a:r>
              <a:rPr lang="zh-CN" altLang="en-US" dirty="0">
                <a:cs typeface="Calibri"/>
              </a:rPr>
              <a:t> </a:t>
            </a:r>
            <a:r>
              <a:rPr lang="en-US" altLang="zh-CN" dirty="0">
                <a:cs typeface="Calibri"/>
              </a:rPr>
              <a:t>MSE</a:t>
            </a:r>
            <a:r>
              <a:rPr lang="zh-CN" altLang="en-US" dirty="0">
                <a:cs typeface="Calibri"/>
              </a:rPr>
              <a:t> </a:t>
            </a:r>
            <a:r>
              <a:rPr lang="en-US" altLang="zh-CN" dirty="0">
                <a:cs typeface="Calibri"/>
              </a:rPr>
              <a:t>aims</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find</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that</a:t>
            </a:r>
            <a:r>
              <a:rPr lang="zh-CN" altLang="en-US" dirty="0">
                <a:cs typeface="Calibri"/>
              </a:rPr>
              <a:t> </a:t>
            </a:r>
            <a:r>
              <a:rPr lang="en-US" altLang="zh-CN" dirty="0">
                <a:cs typeface="Calibri"/>
              </a:rPr>
              <a:t>has</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minimal</a:t>
            </a:r>
            <a:r>
              <a:rPr lang="zh-CN" altLang="en-US" dirty="0">
                <a:cs typeface="Calibri"/>
              </a:rPr>
              <a:t> </a:t>
            </a:r>
            <a:r>
              <a:rPr lang="en-US" altLang="zh-CN" dirty="0">
                <a:cs typeface="Calibri"/>
              </a:rPr>
              <a:t>residuals.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also</a:t>
            </a:r>
            <a:r>
              <a:rPr lang="zh-CN" altLang="en-US" dirty="0">
                <a:cs typeface="Calibri"/>
              </a:rPr>
              <a:t> </a:t>
            </a:r>
            <a:r>
              <a:rPr lang="en-US" altLang="zh-CN" dirty="0">
                <a:cs typeface="Calibri"/>
              </a:rPr>
              <a:t>prefer</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where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residuals</a:t>
            </a:r>
            <a:r>
              <a:rPr lang="zh-CN" altLang="en-US" dirty="0">
                <a:cs typeface="Calibri"/>
              </a:rPr>
              <a:t> </a:t>
            </a:r>
            <a:r>
              <a:rPr lang="en-US" altLang="zh-CN" dirty="0">
                <a:cs typeface="Calibri"/>
              </a:rPr>
              <a:t>are</a:t>
            </a:r>
            <a:r>
              <a:rPr lang="zh-CN" altLang="en-US" dirty="0">
                <a:cs typeface="Calibri"/>
              </a:rPr>
              <a:t> </a:t>
            </a:r>
            <a:r>
              <a:rPr lang="en-US" altLang="zh-CN" dirty="0">
                <a:cs typeface="Calibri"/>
              </a:rPr>
              <a:t>random,</a:t>
            </a:r>
            <a:r>
              <a:rPr lang="zh-CN" altLang="en-US" dirty="0">
                <a:cs typeface="Calibri"/>
              </a:rPr>
              <a:t> </a:t>
            </a:r>
            <a:r>
              <a:rPr lang="en-US" altLang="zh-CN" dirty="0">
                <a:cs typeface="Calibri"/>
              </a:rPr>
              <a:t>i.e.,</a:t>
            </a:r>
            <a:r>
              <a:rPr lang="zh-CN" altLang="en-US" dirty="0">
                <a:cs typeface="Calibri"/>
              </a:rPr>
              <a:t> </a:t>
            </a:r>
            <a:r>
              <a:rPr lang="en-US" altLang="zh-CN" dirty="0">
                <a:cs typeface="Calibri"/>
              </a:rPr>
              <a:t>no</a:t>
            </a:r>
            <a:r>
              <a:rPr lang="zh-CN" altLang="en-US" dirty="0">
                <a:cs typeface="Calibri"/>
              </a:rPr>
              <a:t> </a:t>
            </a:r>
            <a:r>
              <a:rPr lang="en-US" altLang="zh-CN" dirty="0">
                <a:cs typeface="Calibri"/>
              </a:rPr>
              <a:t>correlation</a:t>
            </a:r>
            <a:r>
              <a:rPr lang="zh-CN" altLang="en-US" dirty="0">
                <a:cs typeface="Calibri"/>
              </a:rPr>
              <a:t> </a:t>
            </a:r>
            <a:r>
              <a:rPr lang="en-US" altLang="zh-CN" dirty="0">
                <a:cs typeface="Calibri"/>
              </a:rPr>
              <a:t>with</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Y’s</a:t>
            </a:r>
            <a:r>
              <a:rPr lang="zh-CN" altLang="en-US" dirty="0">
                <a:cs typeface="Calibri"/>
              </a:rPr>
              <a:t> </a:t>
            </a:r>
            <a:r>
              <a:rPr lang="en-US" altLang="zh-CN" dirty="0">
                <a:cs typeface="Calibri"/>
              </a:rPr>
              <a:t>value.</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14</a:t>
            </a:fld>
            <a:endParaRPr lang="en-US"/>
          </a:p>
        </p:txBody>
      </p:sp>
    </p:spTree>
    <p:extLst>
      <p:ext uri="{BB962C8B-B14F-4D97-AF65-F5344CB8AC3E}">
        <p14:creationId xmlns:p14="http://schemas.microsoft.com/office/powerpoint/2010/main" val="204665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figures</a:t>
            </a:r>
            <a:r>
              <a:rPr lang="zh-CN" altLang="en-US" dirty="0"/>
              <a:t> </a:t>
            </a:r>
            <a:r>
              <a:rPr lang="en-US" altLang="zh-CN" dirty="0"/>
              <a:t>show</a:t>
            </a:r>
            <a:r>
              <a:rPr lang="zh-CN" altLang="en-US" dirty="0"/>
              <a:t> </a:t>
            </a:r>
            <a:r>
              <a:rPr lang="en-US" altLang="zh-CN" dirty="0"/>
              <a:t>the</a:t>
            </a:r>
            <a:r>
              <a:rPr lang="zh-CN" altLang="en-US" dirty="0"/>
              <a:t> </a:t>
            </a:r>
            <a:r>
              <a:rPr lang="en-US" altLang="zh-CN" dirty="0"/>
              <a:t>residual</a:t>
            </a:r>
            <a:r>
              <a:rPr lang="zh-CN" altLang="en-US" dirty="0"/>
              <a:t> </a:t>
            </a:r>
            <a:r>
              <a:rPr lang="en-US" altLang="zh-CN" dirty="0"/>
              <a:t>plots</a:t>
            </a:r>
            <a:r>
              <a:rPr lang="zh-CN" altLang="en-US" dirty="0"/>
              <a:t> </a:t>
            </a:r>
            <a:r>
              <a:rPr lang="en-US" altLang="zh-CN" dirty="0"/>
              <a:t>for</a:t>
            </a:r>
            <a:r>
              <a:rPr lang="zh-CN" altLang="en-US" dirty="0"/>
              <a:t> </a:t>
            </a:r>
            <a:r>
              <a:rPr lang="en-US" altLang="zh-CN" dirty="0"/>
              <a:t>two</a:t>
            </a:r>
            <a:r>
              <a:rPr lang="zh-CN" altLang="en-US" dirty="0"/>
              <a:t> </a:t>
            </a:r>
            <a:r>
              <a:rPr lang="en-US" altLang="zh-CN" dirty="0"/>
              <a:t>linear</a:t>
            </a:r>
            <a:r>
              <a:rPr lang="zh-CN" altLang="en-US" dirty="0"/>
              <a:t> </a:t>
            </a:r>
            <a:r>
              <a:rPr lang="en-US" altLang="zh-CN" dirty="0"/>
              <a:t>models.</a:t>
            </a:r>
            <a:r>
              <a:rPr lang="zh-CN" altLang="en-US" dirty="0"/>
              <a:t> </a:t>
            </a:r>
            <a:r>
              <a:rPr lang="en-US" altLang="zh-CN" dirty="0"/>
              <a:t>The</a:t>
            </a:r>
            <a:r>
              <a:rPr lang="zh-CN" altLang="en-US" dirty="0"/>
              <a:t> </a:t>
            </a:r>
            <a:r>
              <a:rPr lang="en-US" altLang="zh-CN" dirty="0"/>
              <a:t>x</a:t>
            </a:r>
            <a:r>
              <a:rPr lang="zh-CN" altLang="en-US" dirty="0"/>
              <a:t> </a:t>
            </a:r>
            <a:r>
              <a:rPr lang="en-US" altLang="zh-CN" dirty="0"/>
              <a:t>axis</a:t>
            </a:r>
            <a:r>
              <a:rPr lang="zh-CN" altLang="en-US" dirty="0"/>
              <a:t> </a:t>
            </a:r>
            <a:r>
              <a:rPr lang="en-US" altLang="zh-CN" dirty="0"/>
              <a:t>is</a:t>
            </a:r>
            <a:r>
              <a:rPr lang="zh-CN" altLang="en-US" dirty="0"/>
              <a:t> </a:t>
            </a:r>
            <a:r>
              <a:rPr lang="en-US" altLang="zh-CN" dirty="0"/>
              <a:t>the</a:t>
            </a:r>
            <a:r>
              <a:rPr lang="zh-CN" altLang="en-US" dirty="0"/>
              <a:t> </a:t>
            </a:r>
            <a:r>
              <a:rPr lang="en-US" altLang="zh-CN" dirty="0"/>
              <a:t>residuals</a:t>
            </a:r>
            <a:r>
              <a:rPr lang="zh-CN" altLang="en-US" dirty="0"/>
              <a:t> </a:t>
            </a:r>
            <a:r>
              <a:rPr lang="en-US" altLang="zh-CN" dirty="0"/>
              <a:t>and</a:t>
            </a:r>
            <a:r>
              <a:rPr lang="zh-CN" altLang="en-US" dirty="0"/>
              <a:t> </a:t>
            </a:r>
            <a:r>
              <a:rPr lang="en-US" altLang="zh-CN" dirty="0"/>
              <a:t>the</a:t>
            </a:r>
            <a:r>
              <a:rPr lang="zh-CN" altLang="en-US" dirty="0"/>
              <a:t> </a:t>
            </a:r>
            <a:r>
              <a:rPr lang="en-US" altLang="zh-CN" dirty="0"/>
              <a:t>y</a:t>
            </a:r>
            <a:r>
              <a:rPr lang="zh-CN" altLang="en-US" dirty="0"/>
              <a:t> </a:t>
            </a:r>
            <a:r>
              <a:rPr lang="en-US" altLang="zh-CN" dirty="0"/>
              <a:t>axis</a:t>
            </a:r>
            <a:r>
              <a:rPr lang="zh-CN" altLang="en-US" dirty="0"/>
              <a:t> </a:t>
            </a:r>
            <a:r>
              <a:rPr lang="en-US" altLang="zh-CN" dirty="0"/>
              <a:t>is</a:t>
            </a:r>
            <a:r>
              <a:rPr lang="zh-CN" altLang="en-US" dirty="0"/>
              <a:t> </a:t>
            </a:r>
            <a:r>
              <a:rPr lang="en-US" altLang="zh-CN" dirty="0"/>
              <a:t>the</a:t>
            </a:r>
            <a:r>
              <a:rPr lang="zh-CN" altLang="en-US" dirty="0"/>
              <a:t> </a:t>
            </a:r>
            <a:r>
              <a:rPr lang="en-US" altLang="zh-CN" dirty="0"/>
              <a:t>predicted</a:t>
            </a:r>
            <a:r>
              <a:rPr lang="zh-CN" altLang="en-US" dirty="0"/>
              <a:t> </a:t>
            </a:r>
            <a:r>
              <a:rPr lang="en-US" altLang="zh-CN" dirty="0"/>
              <a:t>value.</a:t>
            </a:r>
            <a:r>
              <a:rPr lang="zh-CN" altLang="en-US" dirty="0"/>
              <a:t> </a:t>
            </a:r>
            <a:r>
              <a:rPr lang="en-US" altLang="zh-CN" dirty="0"/>
              <a:t>From the</a:t>
            </a:r>
            <a:r>
              <a:rPr lang="zh-CN" altLang="en-US" dirty="0"/>
              <a:t> </a:t>
            </a:r>
            <a:r>
              <a:rPr lang="en-US" altLang="zh-CN" dirty="0"/>
              <a:t>plots,</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the</a:t>
            </a:r>
            <a:r>
              <a:rPr lang="zh-CN" altLang="en-US" dirty="0"/>
              <a:t> </a:t>
            </a:r>
            <a:r>
              <a:rPr lang="en-US" altLang="zh-CN" dirty="0"/>
              <a:t>residuals</a:t>
            </a:r>
            <a:r>
              <a:rPr lang="zh-CN" altLang="en-US" dirty="0"/>
              <a:t> </a:t>
            </a:r>
            <a:r>
              <a:rPr lang="en-US" altLang="zh-CN" dirty="0"/>
              <a:t>in</a:t>
            </a:r>
            <a:r>
              <a:rPr lang="zh-CN" altLang="en-US" dirty="0"/>
              <a:t> </a:t>
            </a:r>
            <a:r>
              <a:rPr lang="en-US" altLang="zh-CN" dirty="0"/>
              <a:t>the</a:t>
            </a:r>
            <a:r>
              <a:rPr lang="zh-CN" altLang="en-US" dirty="0"/>
              <a:t> </a:t>
            </a:r>
            <a:r>
              <a:rPr lang="en-US" altLang="zh-CN" dirty="0"/>
              <a:t>left</a:t>
            </a:r>
            <a:r>
              <a:rPr lang="zh-CN" altLang="en-US" dirty="0"/>
              <a:t> </a:t>
            </a:r>
            <a:r>
              <a:rPr lang="en-US" altLang="zh-CN" dirty="0"/>
              <a:t>plot</a:t>
            </a:r>
            <a:r>
              <a:rPr lang="zh-CN" altLang="en-US" dirty="0"/>
              <a:t> </a:t>
            </a:r>
            <a:r>
              <a:rPr lang="en-US" altLang="zh-CN" dirty="0"/>
              <a:t>lack</a:t>
            </a:r>
            <a:r>
              <a:rPr lang="zh-CN" altLang="en-US" dirty="0"/>
              <a:t> </a:t>
            </a:r>
            <a:r>
              <a:rPr lang="en-US" altLang="zh-CN" dirty="0"/>
              <a:t>patterns</a:t>
            </a:r>
            <a:r>
              <a:rPr lang="zh-CN" altLang="en-US" dirty="0"/>
              <a:t> </a:t>
            </a:r>
            <a:r>
              <a:rPr lang="en-US" altLang="zh-CN" dirty="0"/>
              <a:t>and</a:t>
            </a:r>
            <a:r>
              <a:rPr lang="zh-CN" altLang="en-US" dirty="0"/>
              <a:t> </a:t>
            </a:r>
            <a:r>
              <a:rPr lang="en-US" altLang="zh-CN" dirty="0"/>
              <a:t>are</a:t>
            </a:r>
            <a:r>
              <a:rPr lang="zh-CN" altLang="en-US" dirty="0"/>
              <a:t> </a:t>
            </a:r>
            <a:r>
              <a:rPr lang="en-US" altLang="zh-CN" dirty="0"/>
              <a:t>quite</a:t>
            </a:r>
            <a:r>
              <a:rPr lang="zh-CN" altLang="en-US" dirty="0"/>
              <a:t> </a:t>
            </a:r>
            <a:r>
              <a:rPr lang="en-US" altLang="zh-CN" dirty="0"/>
              <a:t>random.</a:t>
            </a:r>
            <a:r>
              <a:rPr lang="zh-CN" altLang="en-US" dirty="0"/>
              <a:t> </a:t>
            </a:r>
            <a:r>
              <a:rPr lang="en-US" altLang="zh-CN" dirty="0"/>
              <a:t>But</a:t>
            </a:r>
            <a:r>
              <a:rPr lang="zh-CN" altLang="en-US" dirty="0"/>
              <a:t> </a:t>
            </a:r>
            <a:r>
              <a:rPr lang="en-US" altLang="zh-CN" dirty="0"/>
              <a:t>the</a:t>
            </a:r>
            <a:r>
              <a:rPr lang="zh-CN" altLang="en-US" dirty="0"/>
              <a:t> </a:t>
            </a:r>
            <a:r>
              <a:rPr lang="en-US" altLang="zh-CN" dirty="0"/>
              <a:t>residuals</a:t>
            </a:r>
            <a:r>
              <a:rPr lang="zh-CN" altLang="en-US" dirty="0"/>
              <a:t> </a:t>
            </a:r>
            <a:r>
              <a:rPr lang="en-US" altLang="zh-CN" dirty="0"/>
              <a:t>in</a:t>
            </a:r>
            <a:r>
              <a:rPr lang="zh-CN" altLang="en-US" dirty="0"/>
              <a:t> </a:t>
            </a:r>
            <a:r>
              <a:rPr lang="en-US" altLang="zh-CN" dirty="0"/>
              <a:t>the</a:t>
            </a:r>
            <a:r>
              <a:rPr lang="zh-CN" altLang="en-US" dirty="0"/>
              <a:t> </a:t>
            </a:r>
            <a:r>
              <a:rPr lang="en-US" altLang="zh-CN" dirty="0"/>
              <a:t>right</a:t>
            </a:r>
            <a:r>
              <a:rPr lang="zh-CN" altLang="en-US" dirty="0"/>
              <a:t> </a:t>
            </a:r>
            <a:r>
              <a:rPr lang="en-US" altLang="zh-CN" dirty="0"/>
              <a:t>plot</a:t>
            </a:r>
            <a:r>
              <a:rPr lang="zh-CN" altLang="en-US" dirty="0"/>
              <a:t> </a:t>
            </a:r>
            <a:r>
              <a:rPr lang="en-US" altLang="zh-CN" dirty="0"/>
              <a:t>clearly</a:t>
            </a:r>
            <a:r>
              <a:rPr lang="zh-CN" altLang="en-US" dirty="0"/>
              <a:t> </a:t>
            </a:r>
            <a:r>
              <a:rPr lang="en-US" altLang="zh-CN" dirty="0"/>
              <a:t>have</a:t>
            </a:r>
            <a:r>
              <a:rPr lang="zh-CN" altLang="en-US" dirty="0"/>
              <a:t> </a:t>
            </a:r>
            <a:r>
              <a:rPr lang="en-US" altLang="zh-CN" dirty="0"/>
              <a:t>a</a:t>
            </a:r>
            <a:r>
              <a:rPr lang="zh-CN" altLang="en-US" dirty="0"/>
              <a:t> </a:t>
            </a:r>
            <a:r>
              <a:rPr lang="en-US" altLang="zh-CN" dirty="0"/>
              <a:t>negative</a:t>
            </a:r>
            <a:r>
              <a:rPr lang="zh-CN" altLang="en-US" dirty="0"/>
              <a:t> </a:t>
            </a:r>
            <a:r>
              <a:rPr lang="en-US" altLang="zh-CN" dirty="0"/>
              <a:t>linear</a:t>
            </a:r>
            <a:r>
              <a:rPr lang="zh-CN" altLang="en-US" dirty="0"/>
              <a:t> </a:t>
            </a:r>
            <a:r>
              <a:rPr lang="en-US" altLang="zh-CN" dirty="0"/>
              <a:t>relationship</a:t>
            </a:r>
            <a:r>
              <a:rPr lang="zh-CN" altLang="en-US" dirty="0"/>
              <a:t> </a:t>
            </a:r>
            <a:r>
              <a:rPr lang="en-US" altLang="zh-CN" dirty="0"/>
              <a:t>with</a:t>
            </a:r>
            <a:r>
              <a:rPr lang="zh-CN" altLang="en-US" dirty="0"/>
              <a:t> </a:t>
            </a:r>
            <a:r>
              <a:rPr lang="en-US" altLang="zh-CN" dirty="0"/>
              <a:t>predicted</a:t>
            </a:r>
            <a:r>
              <a:rPr lang="zh-CN" altLang="en-US" dirty="0"/>
              <a:t> </a:t>
            </a:r>
            <a:r>
              <a:rPr lang="en-US" altLang="zh-CN" dirty="0"/>
              <a:t>values.</a:t>
            </a:r>
            <a:r>
              <a:rPr lang="zh-CN" altLang="en-US" dirty="0"/>
              <a:t> </a:t>
            </a:r>
            <a:endParaRPr lang="en-US" altLang="zh-CN" dirty="0"/>
          </a:p>
          <a:p>
            <a:endParaRPr lang="en-US" dirty="0"/>
          </a:p>
          <a:p>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preferred</a:t>
            </a:r>
            <a:r>
              <a:rPr lang="zh-CN" altLang="en-US" dirty="0"/>
              <a:t> </a:t>
            </a:r>
            <a:r>
              <a:rPr lang="en-US" altLang="zh-CN" dirty="0"/>
              <a:t>to</a:t>
            </a:r>
            <a:r>
              <a:rPr lang="zh-CN" altLang="en-US" dirty="0"/>
              <a:t> </a:t>
            </a:r>
            <a:r>
              <a:rPr lang="en-US" altLang="zh-CN" dirty="0"/>
              <a:t>have</a:t>
            </a:r>
            <a:r>
              <a:rPr lang="zh-CN" altLang="en-US" dirty="0"/>
              <a:t> </a:t>
            </a:r>
            <a:r>
              <a:rPr lang="en-US" altLang="zh-CN" dirty="0"/>
              <a:t>a</a:t>
            </a:r>
            <a:r>
              <a:rPr lang="zh-CN" altLang="en-US" dirty="0"/>
              <a:t> </a:t>
            </a:r>
            <a:r>
              <a:rPr lang="en-US" altLang="zh-CN" dirty="0"/>
              <a:t>biased</a:t>
            </a:r>
            <a:r>
              <a:rPr lang="zh-CN" altLang="en-US" dirty="0"/>
              <a:t> </a:t>
            </a:r>
            <a:r>
              <a:rPr lang="en-US" altLang="zh-CN" dirty="0"/>
              <a:t>model</a:t>
            </a:r>
            <a:r>
              <a:rPr lang="zh-CN" altLang="en-US" dirty="0"/>
              <a:t> </a:t>
            </a:r>
            <a:r>
              <a:rPr lang="en-US" altLang="zh-CN" dirty="0"/>
              <a:t>as</a:t>
            </a:r>
            <a:r>
              <a:rPr lang="zh-CN" altLang="en-US" dirty="0"/>
              <a:t> </a:t>
            </a:r>
            <a:r>
              <a:rPr lang="en-US" altLang="zh-CN" dirty="0"/>
              <a:t>the</a:t>
            </a:r>
            <a:r>
              <a:rPr lang="zh-CN" altLang="en-US" dirty="0"/>
              <a:t> </a:t>
            </a:r>
            <a:r>
              <a:rPr lang="en-US" altLang="zh-CN" dirty="0"/>
              <a:t>model</a:t>
            </a:r>
            <a:r>
              <a:rPr lang="zh-CN" altLang="en-US" dirty="0"/>
              <a:t> </a:t>
            </a:r>
            <a:r>
              <a:rPr lang="en-US" altLang="zh-CN" dirty="0"/>
              <a:t>would</a:t>
            </a:r>
            <a:r>
              <a:rPr lang="zh-CN" altLang="en-US" dirty="0"/>
              <a:t> </a:t>
            </a:r>
            <a:r>
              <a:rPr lang="en-US" altLang="zh-CN" dirty="0"/>
              <a:t>favor</a:t>
            </a:r>
            <a:r>
              <a:rPr lang="zh-CN" altLang="en-US" dirty="0"/>
              <a:t> </a:t>
            </a:r>
            <a:r>
              <a:rPr lang="en-US" altLang="zh-CN" dirty="0"/>
              <a:t>some</a:t>
            </a:r>
            <a:r>
              <a:rPr lang="zh-CN" altLang="en-US" dirty="0"/>
              <a:t> </a:t>
            </a:r>
            <a:r>
              <a:rPr lang="en-US" altLang="zh-CN" dirty="0"/>
              <a:t>input</a:t>
            </a:r>
            <a:r>
              <a:rPr lang="zh-CN" altLang="en-US" dirty="0"/>
              <a:t> </a:t>
            </a:r>
            <a:r>
              <a:rPr lang="en-US" altLang="zh-CN" dirty="0"/>
              <a:t>and</a:t>
            </a:r>
            <a:r>
              <a:rPr lang="zh-CN" altLang="en-US" dirty="0"/>
              <a:t> </a:t>
            </a:r>
            <a:r>
              <a:rPr lang="en-US" altLang="zh-CN" dirty="0"/>
              <a:t>generate</a:t>
            </a:r>
            <a:r>
              <a:rPr lang="zh-CN" altLang="en-US" dirty="0"/>
              <a:t> </a:t>
            </a:r>
            <a:r>
              <a:rPr lang="en-US" altLang="zh-CN" dirty="0"/>
              <a:t>biased</a:t>
            </a:r>
            <a:r>
              <a:rPr lang="zh-CN" altLang="en-US" dirty="0"/>
              <a:t> </a:t>
            </a:r>
            <a:r>
              <a:rPr lang="en-US" altLang="zh-CN" dirty="0"/>
              <a:t>result.</a:t>
            </a:r>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28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R2</a:t>
            </a:r>
            <a:r>
              <a:rPr lang="zh-CN" altLang="en-US" dirty="0">
                <a:cs typeface="Calibri"/>
              </a:rPr>
              <a:t> </a:t>
            </a:r>
            <a:r>
              <a:rPr lang="en-US" altLang="zh-CN" dirty="0">
                <a:cs typeface="Calibri"/>
              </a:rPr>
              <a:t>is</a:t>
            </a:r>
            <a:r>
              <a:rPr lang="zh-CN" altLang="en-US" dirty="0">
                <a:cs typeface="Calibri"/>
              </a:rPr>
              <a:t> </a:t>
            </a:r>
            <a:r>
              <a:rPr lang="en-US" altLang="zh-CN" dirty="0">
                <a:cs typeface="Calibri"/>
              </a:rPr>
              <a:t>a</a:t>
            </a:r>
            <a:r>
              <a:rPr lang="zh-CN" altLang="en-US" dirty="0">
                <a:cs typeface="Calibri"/>
              </a:rPr>
              <a:t> </a:t>
            </a:r>
            <a:r>
              <a:rPr lang="en-US" altLang="zh-CN" dirty="0">
                <a:cs typeface="Calibri"/>
              </a:rPr>
              <a:t>measure</a:t>
            </a:r>
            <a:r>
              <a:rPr lang="zh-CN" altLang="en-US" dirty="0">
                <a:cs typeface="Calibri"/>
              </a:rPr>
              <a:t> </a:t>
            </a:r>
            <a:r>
              <a:rPr lang="en-US" altLang="zh-CN" dirty="0">
                <a:cs typeface="Calibri"/>
              </a:rPr>
              <a:t>for</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quality</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a</a:t>
            </a:r>
            <a:r>
              <a:rPr lang="zh-CN" altLang="en-US" dirty="0">
                <a:cs typeface="Calibri"/>
              </a:rPr>
              <a:t> </a:t>
            </a:r>
            <a:r>
              <a:rPr lang="en-US" altLang="zh-CN" dirty="0">
                <a:cs typeface="Calibri"/>
              </a:rPr>
              <a:t>regression</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The value ranges from 0 to 1 where 0 indicates that the model cannot explain how y’s value changes with x’s value change. We wouldn’t want a model like this. 1 indicates that the model can explain all the change of y values from the change of x values. So overall we would prefer the model with a higher R squared value. </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16</a:t>
            </a:fld>
            <a:endParaRPr lang="en-US"/>
          </a:p>
        </p:txBody>
      </p:sp>
    </p:spTree>
    <p:extLst>
      <p:ext uri="{BB962C8B-B14F-4D97-AF65-F5344CB8AC3E}">
        <p14:creationId xmlns:p14="http://schemas.microsoft.com/office/powerpoint/2010/main" val="347633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figures shows the R squared values for three models. The higher R squared value is, the better the model fits the data. </a:t>
            </a:r>
          </a:p>
        </p:txBody>
      </p:sp>
      <p:sp>
        <p:nvSpPr>
          <p:cNvPr id="4" name="Slide Number Placeholder 3"/>
          <p:cNvSpPr>
            <a:spLocks noGrp="1"/>
          </p:cNvSpPr>
          <p:nvPr>
            <p:ph type="sldNum" sz="quarter" idx="5"/>
          </p:nvPr>
        </p:nvSpPr>
        <p:spPr/>
        <p:txBody>
          <a:bodyPr/>
          <a:lstStyle/>
          <a:p>
            <a:fld id="{918CCA95-4F40-4CDD-BF1E-B8C9EB86EE73}" type="slidenum">
              <a:rPr lang="en-US" smtClean="0"/>
              <a:t>17</a:t>
            </a:fld>
            <a:endParaRPr lang="en-US"/>
          </a:p>
        </p:txBody>
      </p:sp>
    </p:spTree>
    <p:extLst>
      <p:ext uri="{BB962C8B-B14F-4D97-AF65-F5344CB8AC3E}">
        <p14:creationId xmlns:p14="http://schemas.microsoft.com/office/powerpoint/2010/main" val="2090016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452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regression is unsupervised learning, the accuracy of a model is usually tested on a testing set where the data points are not used in the training process. </a:t>
            </a:r>
          </a:p>
        </p:txBody>
      </p:sp>
      <p:sp>
        <p:nvSpPr>
          <p:cNvPr id="4" name="Slide Number Placeholder 3"/>
          <p:cNvSpPr>
            <a:spLocks noGrp="1"/>
          </p:cNvSpPr>
          <p:nvPr>
            <p:ph type="sldNum" sz="quarter" idx="5"/>
          </p:nvPr>
        </p:nvSpPr>
        <p:spPr/>
        <p:txBody>
          <a:bodyPr/>
          <a:lstStyle/>
          <a:p>
            <a:fld id="{918CCA95-4F40-4CDD-BF1E-B8C9EB86EE73}" type="slidenum">
              <a:rPr lang="en-US" smtClean="0"/>
              <a:t>19</a:t>
            </a:fld>
            <a:endParaRPr lang="en-US"/>
          </a:p>
        </p:txBody>
      </p:sp>
    </p:spTree>
    <p:extLst>
      <p:ext uri="{BB962C8B-B14F-4D97-AF65-F5344CB8AC3E}">
        <p14:creationId xmlns:p14="http://schemas.microsoft.com/office/powerpoint/2010/main" val="384874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altLang="zh-CN" sz="1200" dirty="0"/>
              <a:t>In this lecture, we use Advertising</a:t>
            </a:r>
            <a:r>
              <a:rPr lang="zh-CN" altLang="en-US" sz="1200" dirty="0"/>
              <a:t> </a:t>
            </a:r>
            <a:r>
              <a:rPr lang="en-US" altLang="zh-CN" sz="1200" dirty="0"/>
              <a:t>dataset: https://</a:t>
            </a:r>
            <a:r>
              <a:rPr lang="en-US" altLang="zh-CN" sz="1200" dirty="0" err="1"/>
              <a:t>www.kaggle.com</a:t>
            </a:r>
            <a:r>
              <a:rPr lang="en-US" altLang="zh-CN" sz="1200" dirty="0"/>
              <a:t>/</a:t>
            </a:r>
            <a:r>
              <a:rPr lang="en-US" altLang="zh-CN" sz="1200" dirty="0" err="1"/>
              <a:t>ashydv</a:t>
            </a:r>
            <a:r>
              <a:rPr lang="en-US" altLang="zh-CN" sz="1200" dirty="0"/>
              <a:t>/advertising-dataset</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sz="1200"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b="0" i="0" u="none" strike="noStrike" kern="1200" cap="none" dirty="0">
                <a:solidFill>
                  <a:schemeClr val="dk1"/>
                </a:solidFill>
                <a:effectLst/>
                <a:latin typeface="Times New Roman"/>
                <a:cs typeface="Times New Roman"/>
                <a:sym typeface="Times New Roman"/>
              </a:rPr>
              <a:t>Please contact </a:t>
            </a:r>
            <a:r>
              <a:rPr lang="en-US" sz="1200" b="0" i="0" u="none" strike="noStrike" kern="1200" cap="none" dirty="0" err="1">
                <a:solidFill>
                  <a:schemeClr val="dk1"/>
                </a:solidFill>
                <a:effectLst/>
                <a:latin typeface="Times New Roman"/>
                <a:cs typeface="Times New Roman"/>
                <a:sym typeface="Times New Roman"/>
              </a:rPr>
              <a:t>Xumin</a:t>
            </a:r>
            <a:r>
              <a:rPr lang="en-US" sz="1200" b="0" i="0" u="none" strike="noStrike" kern="1200" cap="none" dirty="0">
                <a:solidFill>
                  <a:schemeClr val="dk1"/>
                </a:solidFill>
                <a:effectLst/>
                <a:latin typeface="Times New Roman"/>
                <a:cs typeface="Times New Roman"/>
                <a:sym typeface="Times New Roman"/>
              </a:rPr>
              <a:t> Liu (</a:t>
            </a:r>
            <a:r>
              <a:rPr lang="en-US" sz="1200" b="0" i="0" u="none" strike="noStrike" kern="1200" cap="none" dirty="0" err="1">
                <a:solidFill>
                  <a:schemeClr val="dk1"/>
                </a:solidFill>
                <a:effectLst/>
                <a:latin typeface="Times New Roman"/>
                <a:cs typeface="Times New Roman"/>
                <a:sym typeface="Times New Roman"/>
              </a:rPr>
              <a:t>xmlics@rit.edu</a:t>
            </a:r>
            <a:r>
              <a:rPr lang="en-US" sz="1200" b="0" i="0" u="none" strike="noStrike" kern="1200" cap="none" dirty="0">
                <a:solidFill>
                  <a:schemeClr val="dk1"/>
                </a:solidFill>
                <a:effectLst/>
                <a:latin typeface="Times New Roman"/>
                <a:cs typeface="Times New Roman"/>
                <a:sym typeface="Times New Roman"/>
              </a:rPr>
              <a:t>) for the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code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used</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in the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slides.</a:t>
            </a:r>
            <a:r>
              <a:rPr lang="zh-CN" altLang="en-US" sz="1200" b="0" i="0" u="none" strike="noStrike" kern="1200" cap="none" dirty="0">
                <a:solidFill>
                  <a:schemeClr val="dk1"/>
                </a:solidFill>
                <a:effectLst/>
                <a:latin typeface="Times New Roman"/>
                <a:cs typeface="Times New Roman"/>
                <a:sym typeface="Times New Roman"/>
              </a:rPr>
              <a:t> </a:t>
            </a:r>
            <a:endParaRPr lang="en-US" sz="1200"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2</a:t>
            </a:fld>
            <a:endParaRPr lang="en-US"/>
          </a:p>
        </p:txBody>
      </p:sp>
    </p:spTree>
    <p:extLst>
      <p:ext uri="{BB962C8B-B14F-4D97-AF65-F5344CB8AC3E}">
        <p14:creationId xmlns:p14="http://schemas.microsoft.com/office/powerpoint/2010/main" val="101944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MSE is computed based on the deviation between predicted and true values of Y. RMSE is the square root of MSE. It has the same unit as Y. </a:t>
            </a:r>
          </a:p>
        </p:txBody>
      </p:sp>
      <p:sp>
        <p:nvSpPr>
          <p:cNvPr id="4" name="Slide Number Placeholder 3"/>
          <p:cNvSpPr>
            <a:spLocks noGrp="1"/>
          </p:cNvSpPr>
          <p:nvPr>
            <p:ph type="sldNum" sz="quarter" idx="5"/>
          </p:nvPr>
        </p:nvSpPr>
        <p:spPr/>
        <p:txBody>
          <a:bodyPr/>
          <a:lstStyle/>
          <a:p>
            <a:fld id="{918CCA95-4F40-4CDD-BF1E-B8C9EB86EE73}" type="slidenum">
              <a:rPr lang="en-US" smtClean="0"/>
              <a:t>20</a:t>
            </a:fld>
            <a:endParaRPr lang="en-US"/>
          </a:p>
        </p:txBody>
      </p:sp>
    </p:spTree>
    <p:extLst>
      <p:ext uri="{BB962C8B-B14F-4D97-AF65-F5344CB8AC3E}">
        <p14:creationId xmlns:p14="http://schemas.microsoft.com/office/powerpoint/2010/main" val="303482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MAE considers the absolute difference between the predicted value and the true value for each data record in the testing set. </a:t>
            </a:r>
          </a:p>
        </p:txBody>
      </p:sp>
      <p:sp>
        <p:nvSpPr>
          <p:cNvPr id="4" name="Slide Number Placeholder 3"/>
          <p:cNvSpPr>
            <a:spLocks noGrp="1"/>
          </p:cNvSpPr>
          <p:nvPr>
            <p:ph type="sldNum" sz="quarter" idx="5"/>
          </p:nvPr>
        </p:nvSpPr>
        <p:spPr/>
        <p:txBody>
          <a:bodyPr/>
          <a:lstStyle/>
          <a:p>
            <a:fld id="{918CCA95-4F40-4CDD-BF1E-B8C9EB86EE73}" type="slidenum">
              <a:rPr lang="en-US" smtClean="0"/>
              <a:t>21</a:t>
            </a:fld>
            <a:endParaRPr lang="en-US"/>
          </a:p>
        </p:txBody>
      </p:sp>
    </p:spTree>
    <p:extLst>
      <p:ext uri="{BB962C8B-B14F-4D97-AF65-F5344CB8AC3E}">
        <p14:creationId xmlns:p14="http://schemas.microsoft.com/office/powerpoint/2010/main" val="190546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RMSE is the default metric for loss function in regression. The lower it is, the more accurate a model is.  </a:t>
            </a:r>
          </a:p>
        </p:txBody>
      </p:sp>
      <p:sp>
        <p:nvSpPr>
          <p:cNvPr id="4" name="Slide Number Placeholder 3"/>
          <p:cNvSpPr>
            <a:spLocks noGrp="1"/>
          </p:cNvSpPr>
          <p:nvPr>
            <p:ph type="sldNum" sz="quarter" idx="5"/>
          </p:nvPr>
        </p:nvSpPr>
        <p:spPr/>
        <p:txBody>
          <a:bodyPr/>
          <a:lstStyle/>
          <a:p>
            <a:fld id="{918CCA95-4F40-4CDD-BF1E-B8C9EB86EE73}" type="slidenum">
              <a:rPr lang="en-US" smtClean="0"/>
              <a:t>22</a:t>
            </a:fld>
            <a:endParaRPr lang="en-US"/>
          </a:p>
        </p:txBody>
      </p:sp>
    </p:spTree>
    <p:extLst>
      <p:ext uri="{BB962C8B-B14F-4D97-AF65-F5344CB8AC3E}">
        <p14:creationId xmlns:p14="http://schemas.microsoft.com/office/powerpoint/2010/main" val="385966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Cross validation is a standard way to test supervised learning models. It tests a model several times and rotate the selection of testing set.</a:t>
            </a:r>
          </a:p>
        </p:txBody>
      </p:sp>
      <p:sp>
        <p:nvSpPr>
          <p:cNvPr id="4" name="Slide Number Placeholder 3"/>
          <p:cNvSpPr>
            <a:spLocks noGrp="1"/>
          </p:cNvSpPr>
          <p:nvPr>
            <p:ph type="sldNum" sz="quarter" idx="5"/>
          </p:nvPr>
        </p:nvSpPr>
        <p:spPr/>
        <p:txBody>
          <a:bodyPr/>
          <a:lstStyle/>
          <a:p>
            <a:fld id="{918CCA95-4F40-4CDD-BF1E-B8C9EB86EE73}" type="slidenum">
              <a:rPr lang="en-US" smtClean="0"/>
              <a:t>23</a:t>
            </a:fld>
            <a:endParaRPr lang="en-US"/>
          </a:p>
        </p:txBody>
      </p:sp>
    </p:spTree>
    <p:extLst>
      <p:ext uri="{BB962C8B-B14F-4D97-AF65-F5344CB8AC3E}">
        <p14:creationId xmlns:p14="http://schemas.microsoft.com/office/powerpoint/2010/main" val="4002909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example shows the 5-fold cross validation and the accuracies of the five tests are printed. The average of those values is used as </a:t>
            </a:r>
            <a:r>
              <a:rPr lang="en-US">
                <a:cs typeface="Calibri"/>
              </a:rPr>
              <a:t>the overall </a:t>
            </a:r>
            <a:r>
              <a:rPr lang="en-US" dirty="0">
                <a:cs typeface="Calibri"/>
              </a:rPr>
              <a:t>accuracy of the model. </a:t>
            </a:r>
          </a:p>
        </p:txBody>
      </p:sp>
      <p:sp>
        <p:nvSpPr>
          <p:cNvPr id="4" name="Slide Number Placeholder 3"/>
          <p:cNvSpPr>
            <a:spLocks noGrp="1"/>
          </p:cNvSpPr>
          <p:nvPr>
            <p:ph type="sldNum" sz="quarter" idx="5"/>
          </p:nvPr>
        </p:nvSpPr>
        <p:spPr/>
        <p:txBody>
          <a:bodyPr/>
          <a:lstStyle/>
          <a:p>
            <a:fld id="{918CCA95-4F40-4CDD-BF1E-B8C9EB86EE73}" type="slidenum">
              <a:rPr lang="en-US" smtClean="0"/>
              <a:t>24</a:t>
            </a:fld>
            <a:endParaRPr lang="en-US"/>
          </a:p>
        </p:txBody>
      </p:sp>
    </p:spTree>
    <p:extLst>
      <p:ext uri="{BB962C8B-B14F-4D97-AF65-F5344CB8AC3E}">
        <p14:creationId xmlns:p14="http://schemas.microsoft.com/office/powerpoint/2010/main" val="253379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5986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Regression is a supervised learning. The outcome is a function f() that takes X, i.e., features, as the input and compute the Y’s value. Different from classification, in regression, Y’s value is continuous. </a:t>
            </a:r>
          </a:p>
          <a:p>
            <a:endParaRPr lang="en-US" dirty="0">
              <a:cs typeface="Calibri"/>
            </a:endParaRPr>
          </a:p>
          <a:p>
            <a:r>
              <a:rPr lang="en-US" dirty="0">
                <a:cs typeface="Calibri"/>
              </a:rPr>
              <a:t>The most commonly used model for regression is linear regression. It is also the simplest regression model as the generated function is a linear equation. </a:t>
            </a:r>
          </a:p>
        </p:txBody>
      </p:sp>
      <p:sp>
        <p:nvSpPr>
          <p:cNvPr id="4" name="Slide Number Placeholder 3"/>
          <p:cNvSpPr>
            <a:spLocks noGrp="1"/>
          </p:cNvSpPr>
          <p:nvPr>
            <p:ph type="sldNum" sz="quarter" idx="5"/>
          </p:nvPr>
        </p:nvSpPr>
        <p:spPr/>
        <p:txBody>
          <a:bodyPr/>
          <a:lstStyle/>
          <a:p>
            <a:fld id="{918CCA95-4F40-4CDD-BF1E-B8C9EB86EE73}" type="slidenum">
              <a:rPr lang="en-US" smtClean="0"/>
              <a:t>4</a:t>
            </a:fld>
            <a:endParaRPr lang="en-US"/>
          </a:p>
        </p:txBody>
      </p:sp>
    </p:spTree>
    <p:extLst>
      <p:ext uri="{BB962C8B-B14F-4D97-AF65-F5344CB8AC3E}">
        <p14:creationId xmlns:p14="http://schemas.microsoft.com/office/powerpoint/2010/main" val="15326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x1,…, </a:t>
            </a:r>
            <a:r>
              <a:rPr lang="en-US" dirty="0" err="1">
                <a:cs typeface="Calibri"/>
              </a:rPr>
              <a:t>xr</a:t>
            </a:r>
            <a:r>
              <a:rPr lang="en-US" dirty="0">
                <a:cs typeface="Calibri"/>
              </a:rPr>
              <a:t> are the features of a data objects. beta_0 is the intercept, beta_1, … </a:t>
            </a:r>
            <a:r>
              <a:rPr lang="en-US" dirty="0" err="1">
                <a:cs typeface="Calibri"/>
              </a:rPr>
              <a:t>beta_r</a:t>
            </a:r>
            <a:r>
              <a:rPr lang="en-US" dirty="0">
                <a:cs typeface="Calibri"/>
              </a:rPr>
              <a:t> are the coefficients for the features, </a:t>
            </a:r>
            <a:r>
              <a:rPr lang="en-US" sz="1200" b="0" i="0" u="none" strike="noStrike" kern="1200" cap="none" dirty="0">
                <a:solidFill>
                  <a:schemeClr val="dk1"/>
                </a:solidFill>
                <a:effectLst/>
                <a:latin typeface="Times New Roman"/>
                <a:ea typeface="Times New Roman"/>
                <a:cs typeface="Times New Roman"/>
                <a:sym typeface="Times New Roman"/>
              </a:rPr>
              <a:t>epsilon is the random error, which is usually modeled as a zero-mean Gaussian distribution. </a:t>
            </a:r>
          </a:p>
          <a:p>
            <a:endParaRPr lang="en-US" sz="1200" b="0" i="0" u="none" strike="noStrike" kern="1200" cap="none" dirty="0">
              <a:solidFill>
                <a:schemeClr val="dk1"/>
              </a:solidFill>
              <a:effectLst/>
              <a:latin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During the regression learning, the values of the intercept and the </a:t>
            </a:r>
            <a:r>
              <a:rPr lang="en-US" dirty="0">
                <a:cs typeface="Calibri"/>
              </a:rPr>
              <a:t>coefficients</a:t>
            </a:r>
            <a:r>
              <a:rPr lang="en-US" sz="1200" b="0" i="0" u="none" strike="noStrike" kern="1200" cap="none" dirty="0">
                <a:solidFill>
                  <a:schemeClr val="dk1"/>
                </a:solidFill>
                <a:effectLst/>
                <a:latin typeface="Times New Roman"/>
                <a:cs typeface="Times New Roman"/>
                <a:sym typeface="Times New Roman"/>
              </a:rPr>
              <a:t> are learned as a optimization problem so that the learned model fits the data the best. </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5</a:t>
            </a:fld>
            <a:endParaRPr lang="en-US"/>
          </a:p>
        </p:txBody>
      </p:sp>
    </p:spTree>
    <p:extLst>
      <p:ext uri="{BB962C8B-B14F-4D97-AF65-F5344CB8AC3E}">
        <p14:creationId xmlns:p14="http://schemas.microsoft.com/office/powerpoint/2010/main" val="343073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dataset, ’Sales’ is the targeted variable. Using regression, we can generate a model that use one or more other features to predict the ‘Sales’ values. </a:t>
            </a:r>
          </a:p>
        </p:txBody>
      </p:sp>
      <p:sp>
        <p:nvSpPr>
          <p:cNvPr id="4" name="Slide Number Placeholder 3"/>
          <p:cNvSpPr>
            <a:spLocks noGrp="1"/>
          </p:cNvSpPr>
          <p:nvPr>
            <p:ph type="sldNum" sz="quarter" idx="5"/>
          </p:nvPr>
        </p:nvSpPr>
        <p:spPr/>
        <p:txBody>
          <a:bodyPr/>
          <a:lstStyle/>
          <a:p>
            <a:fld id="{918CCA95-4F40-4CDD-BF1E-B8C9EB86EE73}" type="slidenum">
              <a:rPr lang="en-US" smtClean="0"/>
              <a:t>6</a:t>
            </a:fld>
            <a:endParaRPr lang="en-US"/>
          </a:p>
        </p:txBody>
      </p:sp>
    </p:spTree>
    <p:extLst>
      <p:ext uri="{BB962C8B-B14F-4D97-AF65-F5344CB8AC3E}">
        <p14:creationId xmlns:p14="http://schemas.microsoft.com/office/powerpoint/2010/main" val="78293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Bivariate Linear regression is a linear equation where only one feature is included. In the three figures, we plot the Sales vs TV, Sales vs Radio, Sales vs Newspaper, and the corresponding linear models separately. The plots show that Sales has the highest correlation with TV, the lowest correlation with Newspaper. The first model fits the data the best as the data points are closer to the line compared to the other two models. </a:t>
            </a:r>
          </a:p>
        </p:txBody>
      </p:sp>
      <p:sp>
        <p:nvSpPr>
          <p:cNvPr id="4" name="Slide Number Placeholder 3"/>
          <p:cNvSpPr>
            <a:spLocks noGrp="1"/>
          </p:cNvSpPr>
          <p:nvPr>
            <p:ph type="sldNum" sz="quarter" idx="5"/>
          </p:nvPr>
        </p:nvSpPr>
        <p:spPr/>
        <p:txBody>
          <a:bodyPr/>
          <a:lstStyle/>
          <a:p>
            <a:fld id="{918CCA95-4F40-4CDD-BF1E-B8C9EB86EE73}" type="slidenum">
              <a:rPr lang="en-US" smtClean="0"/>
              <a:t>7</a:t>
            </a:fld>
            <a:endParaRPr lang="en-US"/>
          </a:p>
        </p:txBody>
      </p:sp>
    </p:spTree>
    <p:extLst>
      <p:ext uri="{BB962C8B-B14F-4D97-AF65-F5344CB8AC3E}">
        <p14:creationId xmlns:p14="http://schemas.microsoft.com/office/powerpoint/2010/main" val="698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Multiple linear regression is to include more than one features in the model. The figures show the plot of the data points and the learned model in a 3D space.</a:t>
            </a:r>
          </a:p>
        </p:txBody>
      </p:sp>
      <p:sp>
        <p:nvSpPr>
          <p:cNvPr id="4" name="Slide Number Placeholder 3"/>
          <p:cNvSpPr>
            <a:spLocks noGrp="1"/>
          </p:cNvSpPr>
          <p:nvPr>
            <p:ph type="sldNum" sz="quarter" idx="5"/>
          </p:nvPr>
        </p:nvSpPr>
        <p:spPr/>
        <p:txBody>
          <a:bodyPr/>
          <a:lstStyle/>
          <a:p>
            <a:fld id="{918CCA95-4F40-4CDD-BF1E-B8C9EB86EE73}" type="slidenum">
              <a:rPr lang="en-US" smtClean="0"/>
              <a:t>8</a:t>
            </a:fld>
            <a:endParaRPr lang="en-US"/>
          </a:p>
        </p:txBody>
      </p:sp>
    </p:spTree>
    <p:extLst>
      <p:ext uri="{BB962C8B-B14F-4D97-AF65-F5344CB8AC3E}">
        <p14:creationId xmlns:p14="http://schemas.microsoft.com/office/powerpoint/2010/main" val="4057777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9</a:t>
            </a:fld>
            <a:endParaRPr lang="en-US"/>
          </a:p>
        </p:txBody>
      </p:sp>
    </p:spTree>
    <p:extLst>
      <p:ext uri="{BB962C8B-B14F-4D97-AF65-F5344CB8AC3E}">
        <p14:creationId xmlns:p14="http://schemas.microsoft.com/office/powerpoint/2010/main" val="2338859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s.rit.edu/~xl/"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hyperlink" Target="https://creativecommons.org/licenses/by/4.0/"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3ca%20rel=%22license%22%20href=%22http:/creativecommons.org/licenses/by-sa/4.0/"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 Id="rId4" Type="http://schemas.openxmlformats.org/officeDocument/2006/relationships/hyperlink" Target="https://creativecommons.org/licenses/by-sa/4.0/"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7514034" cy="210343"/>
          </a:xfrm>
          <a:prstGeom prst="rect">
            <a:avLst/>
          </a:prstGeom>
          <a:noFill/>
          <a:ln>
            <a:noFill/>
          </a:ln>
        </p:spPr>
        <p:txBody>
          <a:bodyPr wrap="square" lIns="91425" tIns="45700" rIns="91425" bIns="45700" anchor="b"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751403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0" y="5504657"/>
            <a:ext cx="740298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a:t>
            </a:r>
            <a:r>
              <a:rPr lang="en-US" sz="800" b="0" i="0" u="none" strike="noStrike" cap="none" dirty="0" err="1">
                <a:solidFill>
                  <a:srgbClr val="000000"/>
                </a:solidFill>
                <a:effectLst/>
                <a:latin typeface="Arial"/>
                <a:ea typeface="Arial"/>
                <a:cs typeface="Arial"/>
                <a:sym typeface="Arial"/>
              </a:rPr>
              <a:t>noted</a:t>
            </a:r>
            <a:r>
              <a:rPr lang="en-US" sz="1400" b="0" i="0" u="none" strike="noStrike" cap="none" dirty="0" err="1">
                <a:solidFill>
                  <a:srgbClr val="000000"/>
                </a:solidFill>
                <a:effectLst/>
                <a:latin typeface="Arial"/>
                <a:ea typeface="Arial"/>
                <a:cs typeface="Arial"/>
                <a:sym typeface="Arial"/>
              </a:rPr>
              <a:t>,</a:t>
            </a:r>
            <a:r>
              <a:rPr lang="en-US" sz="800" dirty="0" err="1">
                <a:uFillTx/>
              </a:rPr>
              <a:t>this</a:t>
            </a:r>
            <a:r>
              <a:rPr lang="en-US" sz="800" dirty="0">
                <a:uFillTx/>
              </a:rPr>
              <a:t> work is licensed under a </a:t>
            </a:r>
            <a:r>
              <a:rPr lang="en-US" sz="800" dirty="0">
                <a:uFillTx/>
                <a:hlinkClick r:id="rId3"/>
              </a:rPr>
              <a:t>Creative Commons Attribution-4.0 International License</a:t>
            </a:r>
            <a:endParaRPr lang="en-US" sz="8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8/11/2022</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0" y="5504657"/>
            <a:ext cx="741029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60318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8/11/2022</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800282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1207861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Shape 16"/>
        <p:cNvGrpSpPr/>
        <p:nvPr/>
      </p:nvGrpSpPr>
      <p:grpSpPr>
        <a:xfrm>
          <a:off x="0" y="0"/>
          <a:ext cx="0" cy="0"/>
          <a:chOff x="0" y="0"/>
          <a:chExt cx="0" cy="0"/>
        </a:xfrm>
      </p:grpSpPr>
      <p:sp>
        <p:nvSpPr>
          <p:cNvPr id="17" name="Google Shape;17;p43"/>
          <p:cNvSpPr txBox="1">
            <a:spLocks noGrp="1"/>
          </p:cNvSpPr>
          <p:nvPr>
            <p:ph type="ctrTitle"/>
          </p:nvPr>
        </p:nvSpPr>
        <p:spPr>
          <a:xfrm>
            <a:off x="3253564" y="1150060"/>
            <a:ext cx="5373704" cy="2180166"/>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SzPts val="1400"/>
              <a:buNone/>
              <a:defRPr sz="380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8" name="Google Shape;18;p43"/>
          <p:cNvSpPr txBox="1">
            <a:spLocks noGrp="1"/>
          </p:cNvSpPr>
          <p:nvPr>
            <p:ph type="subTitle" idx="1"/>
          </p:nvPr>
        </p:nvSpPr>
        <p:spPr>
          <a:xfrm>
            <a:off x="3386534" y="3330222"/>
            <a:ext cx="5240734" cy="1157112"/>
          </a:xfrm>
          <a:prstGeom prst="rect">
            <a:avLst/>
          </a:prstGeom>
          <a:noFill/>
          <a:ln>
            <a:noFill/>
          </a:ln>
        </p:spPr>
        <p:txBody>
          <a:bodyPr spcFirstLastPara="1" wrap="square" lIns="91425" tIns="45700" rIns="91425" bIns="45700" anchor="t" anchorCtr="0">
            <a:normAutofit/>
          </a:bodyPr>
          <a:lstStyle>
            <a:lvl1pPr lvl="0" algn="r">
              <a:spcBef>
                <a:spcPts val="400"/>
              </a:spcBef>
              <a:spcAft>
                <a:spcPts val="0"/>
              </a:spcAft>
              <a:buSzPts val="2900"/>
              <a:buNone/>
              <a:defRPr sz="2000">
                <a:solidFill>
                  <a:schemeClr val="dk1"/>
                </a:solidFill>
                <a:uFillTx/>
              </a:defRPr>
            </a:lvl1pPr>
            <a:lvl2pPr lvl="1" algn="ctr">
              <a:spcBef>
                <a:spcPts val="440"/>
              </a:spcBef>
              <a:spcAft>
                <a:spcPts val="0"/>
              </a:spcAft>
              <a:buSzPts val="3190"/>
              <a:buNone/>
              <a:defRPr>
                <a:solidFill>
                  <a:srgbClr val="8891AD"/>
                </a:solidFill>
                <a:uFillTx/>
              </a:defRPr>
            </a:lvl2pPr>
            <a:lvl3pPr lvl="2" algn="ctr">
              <a:spcBef>
                <a:spcPts val="400"/>
              </a:spcBef>
              <a:spcAft>
                <a:spcPts val="0"/>
              </a:spcAft>
              <a:buSzPts val="2900"/>
              <a:buNone/>
              <a:defRPr>
                <a:solidFill>
                  <a:srgbClr val="8891AD"/>
                </a:solidFill>
                <a:uFillTx/>
              </a:defRPr>
            </a:lvl3pPr>
            <a:lvl4pPr lvl="3" algn="ctr">
              <a:spcBef>
                <a:spcPts val="375"/>
              </a:spcBef>
              <a:spcAft>
                <a:spcPts val="0"/>
              </a:spcAft>
              <a:buSzPts val="2610"/>
              <a:buNone/>
              <a:defRPr>
                <a:solidFill>
                  <a:srgbClr val="8891AD"/>
                </a:solidFill>
                <a:uFillTx/>
              </a:defRPr>
            </a:lvl4pPr>
            <a:lvl5pPr lvl="4" algn="ctr">
              <a:spcBef>
                <a:spcPts val="375"/>
              </a:spcBef>
              <a:spcAft>
                <a:spcPts val="0"/>
              </a:spcAft>
              <a:buSzPts val="2320"/>
              <a:buNone/>
              <a:defRPr>
                <a:solidFill>
                  <a:srgbClr val="8891AD"/>
                </a:solidFill>
                <a:uFillTx/>
              </a:defRPr>
            </a:lvl5pPr>
            <a:lvl6pPr lvl="5" algn="ctr">
              <a:spcBef>
                <a:spcPts val="375"/>
              </a:spcBef>
              <a:spcAft>
                <a:spcPts val="0"/>
              </a:spcAft>
              <a:buSzPts val="1269"/>
              <a:buNone/>
              <a:defRPr>
                <a:solidFill>
                  <a:srgbClr val="8891AD"/>
                </a:solidFill>
                <a:uFillTx/>
              </a:defRPr>
            </a:lvl6pPr>
            <a:lvl7pPr lvl="6" algn="ctr">
              <a:spcBef>
                <a:spcPts val="375"/>
              </a:spcBef>
              <a:spcAft>
                <a:spcPts val="0"/>
              </a:spcAft>
              <a:buSzPts val="1269"/>
              <a:buNone/>
              <a:defRPr>
                <a:solidFill>
                  <a:srgbClr val="8891AD"/>
                </a:solidFill>
                <a:uFillTx/>
              </a:defRPr>
            </a:lvl7pPr>
            <a:lvl8pPr lvl="7" algn="ctr">
              <a:spcBef>
                <a:spcPts val="375"/>
              </a:spcBef>
              <a:spcAft>
                <a:spcPts val="0"/>
              </a:spcAft>
              <a:buSzPts val="1269"/>
              <a:buNone/>
              <a:defRPr>
                <a:solidFill>
                  <a:srgbClr val="8891AD"/>
                </a:solidFill>
                <a:uFillTx/>
              </a:defRPr>
            </a:lvl8pPr>
            <a:lvl9pPr lvl="8" algn="ctr">
              <a:spcBef>
                <a:spcPts val="375"/>
              </a:spcBef>
              <a:spcAft>
                <a:spcPts val="375"/>
              </a:spcAft>
              <a:buSzPts val="1269"/>
              <a:buNone/>
              <a:defRPr>
                <a:solidFill>
                  <a:srgbClr val="8891AD"/>
                </a:solidFill>
                <a:uFillTx/>
              </a:defRPr>
            </a:lvl9pPr>
          </a:lstStyle>
          <a:p>
            <a:r>
              <a:rPr lang="en-US">
                <a:uFillTx/>
              </a:rPr>
              <a:t>Click to edit Master subtitle style</a:t>
            </a:r>
            <a:endParaRPr>
              <a:uFillTx/>
            </a:endParaRPr>
          </a:p>
        </p:txBody>
      </p:sp>
      <p:pic>
        <p:nvPicPr>
          <p:cNvPr id="5" name="Picture 2">
            <a:hlinkClick r:id=""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84956" y="4957249"/>
            <a:ext cx="704858" cy="448985"/>
          </a:xfrm>
          <a:prstGeom prst="rect">
            <a:avLst/>
          </a:prstGeom>
          <a:noFill/>
        </p:spPr>
      </p:pic>
      <p:sp>
        <p:nvSpPr>
          <p:cNvPr id="6" name="Shape 31">
            <a:extLst>
              <a:ext uri="{FF2B5EF4-FFF2-40B4-BE49-F238E27FC236}">
                <a16:creationId xmlns:a16="http://schemas.microsoft.com/office/drawing/2014/main" id="{8DF1F58E-8EB7-4C99-BDC7-D2F7F0F99CAB}"/>
              </a:ext>
            </a:extLst>
          </p:cNvPr>
          <p:cNvSpPr>
            <a:spLocks/>
          </p:cNvSpPr>
          <p:nvPr userDrawn="1"/>
        </p:nvSpPr>
        <p:spPr>
          <a:xfrm>
            <a:off x="1" y="5504657"/>
            <a:ext cx="768827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3"/>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4"/>
              </a:rPr>
              <a:t>Creative Commons Attribution-4.0 International License</a:t>
            </a:r>
            <a:r>
              <a:rPr lang="en-US" sz="800" dirty="0">
                <a:uFillTx/>
              </a:rPr>
              <a:t>.</a:t>
            </a:r>
          </a:p>
        </p:txBody>
      </p:sp>
    </p:spTree>
    <p:extLst>
      <p:ext uri="{BB962C8B-B14F-4D97-AF65-F5344CB8AC3E}">
        <p14:creationId xmlns:p14="http://schemas.microsoft.com/office/powerpoint/2010/main" val="32284739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TWO_OBJECTS_WITH_TEXT">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41" name="Google Shape;41;p47"/>
          <p:cNvSpPr txBox="1">
            <a:spLocks noGrp="1"/>
          </p:cNvSpPr>
          <p:nvPr>
            <p:ph type="body" idx="1"/>
          </p:nvPr>
        </p:nvSpPr>
        <p:spPr>
          <a:xfrm>
            <a:off x="1329133" y="724829"/>
            <a:ext cx="3455391" cy="48021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900"/>
              <a:buNone/>
              <a:defRPr sz="2000" b="0">
                <a:solidFill>
                  <a:srgbClr val="7E241A"/>
                </a:solidFill>
                <a:uFillTx/>
              </a:defRPr>
            </a:lvl1pPr>
            <a:lvl2pPr marL="914400" lvl="1" indent="-228600" algn="l">
              <a:spcBef>
                <a:spcPts val="375"/>
              </a:spcBef>
              <a:spcAft>
                <a:spcPts val="0"/>
              </a:spcAft>
              <a:buSzPts val="1813"/>
              <a:buNone/>
              <a:defRPr sz="1250" b="1">
                <a:uFillTx/>
              </a:defRPr>
            </a:lvl2pPr>
            <a:lvl3pPr marL="1371600" lvl="2" indent="-228600" algn="l">
              <a:spcBef>
                <a:spcPts val="375"/>
              </a:spcBef>
              <a:spcAft>
                <a:spcPts val="0"/>
              </a:spcAft>
              <a:buSzPts val="1631"/>
              <a:buNone/>
              <a:defRPr sz="1125" b="1">
                <a:uFillTx/>
              </a:defRPr>
            </a:lvl3pPr>
            <a:lvl4pPr marL="1828800" lvl="3" indent="-228600" algn="l">
              <a:spcBef>
                <a:spcPts val="375"/>
              </a:spcBef>
              <a:spcAft>
                <a:spcPts val="0"/>
              </a:spcAft>
              <a:buSzPts val="1450"/>
              <a:buNone/>
              <a:defRPr sz="1000" b="1">
                <a:uFillTx/>
              </a:defRPr>
            </a:lvl4pPr>
            <a:lvl5pPr marL="2286000" lvl="4" indent="-228600" algn="l">
              <a:spcBef>
                <a:spcPts val="375"/>
              </a:spcBef>
              <a:spcAft>
                <a:spcPts val="0"/>
              </a:spcAft>
              <a:buSzPts val="1450"/>
              <a:buNone/>
              <a:defRPr sz="1000" b="1">
                <a:uFillTx/>
              </a:defRPr>
            </a:lvl5pPr>
            <a:lvl6pPr marL="2743200" lvl="5" indent="-228600" algn="l">
              <a:spcBef>
                <a:spcPts val="375"/>
              </a:spcBef>
              <a:spcAft>
                <a:spcPts val="0"/>
              </a:spcAft>
              <a:buSzPts val="1450"/>
              <a:buNone/>
              <a:defRPr sz="1000" b="1">
                <a:uFillTx/>
              </a:defRPr>
            </a:lvl6pPr>
            <a:lvl7pPr marL="3200400" lvl="6" indent="-228600" algn="l">
              <a:spcBef>
                <a:spcPts val="375"/>
              </a:spcBef>
              <a:spcAft>
                <a:spcPts val="0"/>
              </a:spcAft>
              <a:buSzPts val="1450"/>
              <a:buNone/>
              <a:defRPr sz="1000" b="1">
                <a:uFillTx/>
              </a:defRPr>
            </a:lvl7pPr>
            <a:lvl8pPr marL="3657600" lvl="7" indent="-228600" algn="l">
              <a:spcBef>
                <a:spcPts val="375"/>
              </a:spcBef>
              <a:spcAft>
                <a:spcPts val="0"/>
              </a:spcAft>
              <a:buSzPts val="1450"/>
              <a:buNone/>
              <a:defRPr sz="1000" b="1">
                <a:uFillTx/>
              </a:defRPr>
            </a:lvl8pPr>
            <a:lvl9pPr marL="4114800" lvl="8" indent="-228600" algn="l">
              <a:spcBef>
                <a:spcPts val="375"/>
              </a:spcBef>
              <a:spcAft>
                <a:spcPts val="375"/>
              </a:spcAft>
              <a:buSzPts val="1450"/>
              <a:buNone/>
              <a:defRPr sz="1000" b="1">
                <a:uFillTx/>
              </a:defRPr>
            </a:lvl9pPr>
          </a:lstStyle>
          <a:p>
            <a:pPr lvl="0"/>
            <a:r>
              <a:rPr lang="en-US">
                <a:uFillTx/>
              </a:rPr>
              <a:t>Click to edit Master text styles</a:t>
            </a:r>
          </a:p>
        </p:txBody>
      </p:sp>
      <p:sp>
        <p:nvSpPr>
          <p:cNvPr id="42" name="Google Shape;42;p47"/>
          <p:cNvSpPr txBox="1">
            <a:spLocks noGrp="1"/>
          </p:cNvSpPr>
          <p:nvPr>
            <p:ph type="body" idx="2"/>
          </p:nvPr>
        </p:nvSpPr>
        <p:spPr>
          <a:xfrm>
            <a:off x="1113231" y="1288832"/>
            <a:ext cx="3671292" cy="3773822"/>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uFillTx/>
              </a:defRPr>
            </a:lvl1pPr>
            <a:lvl2pPr marL="914400" lvl="1" indent="-375919" algn="l">
              <a:spcBef>
                <a:spcPts val="375"/>
              </a:spcBef>
              <a:spcAft>
                <a:spcPts val="0"/>
              </a:spcAft>
              <a:buSzPts val="2320"/>
              <a:buChar char="•"/>
              <a:defRPr sz="1600">
                <a:uFillTx/>
              </a:defRPr>
            </a:lvl2pPr>
            <a:lvl3pPr marL="1371600" lvl="2" indent="-339089" algn="l">
              <a:spcBef>
                <a:spcPts val="375"/>
              </a:spcBef>
              <a:spcAft>
                <a:spcPts val="0"/>
              </a:spcAft>
              <a:buSzPts val="1740"/>
              <a:buChar char="•"/>
              <a:defRPr sz="1200">
                <a:uFillTx/>
              </a:defRPr>
            </a:lvl3pPr>
            <a:lvl4pPr marL="1828800" lvl="3" indent="-329882" algn="l">
              <a:spcBef>
                <a:spcPts val="375"/>
              </a:spcBef>
              <a:spcAft>
                <a:spcPts val="0"/>
              </a:spcAft>
              <a:buSzPts val="1595"/>
              <a:buChar char="•"/>
              <a:defRPr sz="1100">
                <a:uFillTx/>
              </a:defRPr>
            </a:lvl4pPr>
            <a:lvl5pPr marL="2286000" lvl="4" indent="-329882" algn="l">
              <a:spcBef>
                <a:spcPts val="375"/>
              </a:spcBef>
              <a:spcAft>
                <a:spcPts val="0"/>
              </a:spcAft>
              <a:buSzPts val="1595"/>
              <a:buChar char="•"/>
              <a:defRPr sz="1100">
                <a:uFillTx/>
              </a:defRPr>
            </a:lvl5pPr>
            <a:lvl6pPr marL="2743200" lvl="5" indent="-297656" algn="l">
              <a:spcBef>
                <a:spcPts val="375"/>
              </a:spcBef>
              <a:spcAft>
                <a:spcPts val="0"/>
              </a:spcAft>
              <a:buSzPts val="1088"/>
              <a:buChar char="•"/>
              <a:defRPr sz="750">
                <a:uFillTx/>
              </a:defRPr>
            </a:lvl6pPr>
            <a:lvl7pPr marL="3200400" lvl="6" indent="-297656" algn="l">
              <a:spcBef>
                <a:spcPts val="375"/>
              </a:spcBef>
              <a:spcAft>
                <a:spcPts val="0"/>
              </a:spcAft>
              <a:buSzPts val="1088"/>
              <a:buChar char="•"/>
              <a:defRPr sz="750">
                <a:uFillTx/>
              </a:defRPr>
            </a:lvl7pPr>
            <a:lvl8pPr marL="3657600" lvl="7" indent="-297656" algn="l">
              <a:spcBef>
                <a:spcPts val="375"/>
              </a:spcBef>
              <a:spcAft>
                <a:spcPts val="0"/>
              </a:spcAft>
              <a:buSzPts val="1088"/>
              <a:buChar char="•"/>
              <a:defRPr sz="750">
                <a:uFillTx/>
              </a:defRPr>
            </a:lvl8pPr>
            <a:lvl9pPr marL="4114800" lvl="8" indent="-297656" algn="l">
              <a:spcBef>
                <a:spcPts val="375"/>
              </a:spcBef>
              <a:spcAft>
                <a:spcPts val="375"/>
              </a:spcAft>
              <a:buSzPts val="1088"/>
              <a:buChar char="•"/>
              <a:defRPr sz="750">
                <a:uFillTx/>
              </a:defRPr>
            </a:lvl9pPr>
          </a:lstStyle>
          <a:p>
            <a:pPr lvl="0"/>
            <a:r>
              <a:rPr lang="en-US" dirty="0">
                <a:uFillTx/>
              </a:rPr>
              <a:t>Click to edit Master text styles</a:t>
            </a:r>
          </a:p>
        </p:txBody>
      </p:sp>
      <p:sp>
        <p:nvSpPr>
          <p:cNvPr id="43" name="Google Shape;43;p47"/>
          <p:cNvSpPr txBox="1">
            <a:spLocks noGrp="1"/>
          </p:cNvSpPr>
          <p:nvPr>
            <p:ph type="body" idx="3"/>
          </p:nvPr>
        </p:nvSpPr>
        <p:spPr>
          <a:xfrm>
            <a:off x="5160366" y="731885"/>
            <a:ext cx="3466903" cy="48021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900"/>
              <a:buNone/>
              <a:defRPr sz="2000" b="0">
                <a:solidFill>
                  <a:srgbClr val="7E241A"/>
                </a:solidFill>
                <a:uFillTx/>
              </a:defRPr>
            </a:lvl1pPr>
            <a:lvl2pPr marL="914400" lvl="1" indent="-228600" algn="l">
              <a:spcBef>
                <a:spcPts val="375"/>
              </a:spcBef>
              <a:spcAft>
                <a:spcPts val="0"/>
              </a:spcAft>
              <a:buSzPts val="1813"/>
              <a:buNone/>
              <a:defRPr sz="1250" b="1">
                <a:uFillTx/>
              </a:defRPr>
            </a:lvl2pPr>
            <a:lvl3pPr marL="1371600" lvl="2" indent="-228600" algn="l">
              <a:spcBef>
                <a:spcPts val="375"/>
              </a:spcBef>
              <a:spcAft>
                <a:spcPts val="0"/>
              </a:spcAft>
              <a:buSzPts val="1631"/>
              <a:buNone/>
              <a:defRPr sz="1125" b="1">
                <a:uFillTx/>
              </a:defRPr>
            </a:lvl3pPr>
            <a:lvl4pPr marL="1828800" lvl="3" indent="-228600" algn="l">
              <a:spcBef>
                <a:spcPts val="375"/>
              </a:spcBef>
              <a:spcAft>
                <a:spcPts val="0"/>
              </a:spcAft>
              <a:buSzPts val="1450"/>
              <a:buNone/>
              <a:defRPr sz="1000" b="1">
                <a:uFillTx/>
              </a:defRPr>
            </a:lvl4pPr>
            <a:lvl5pPr marL="2286000" lvl="4" indent="-228600" algn="l">
              <a:spcBef>
                <a:spcPts val="375"/>
              </a:spcBef>
              <a:spcAft>
                <a:spcPts val="0"/>
              </a:spcAft>
              <a:buSzPts val="1450"/>
              <a:buNone/>
              <a:defRPr sz="1000" b="1">
                <a:uFillTx/>
              </a:defRPr>
            </a:lvl5pPr>
            <a:lvl6pPr marL="2743200" lvl="5" indent="-228600" algn="l">
              <a:spcBef>
                <a:spcPts val="375"/>
              </a:spcBef>
              <a:spcAft>
                <a:spcPts val="0"/>
              </a:spcAft>
              <a:buSzPts val="1450"/>
              <a:buNone/>
              <a:defRPr sz="1000" b="1">
                <a:uFillTx/>
              </a:defRPr>
            </a:lvl6pPr>
            <a:lvl7pPr marL="3200400" lvl="6" indent="-228600" algn="l">
              <a:spcBef>
                <a:spcPts val="375"/>
              </a:spcBef>
              <a:spcAft>
                <a:spcPts val="0"/>
              </a:spcAft>
              <a:buSzPts val="1450"/>
              <a:buNone/>
              <a:defRPr sz="1000" b="1">
                <a:uFillTx/>
              </a:defRPr>
            </a:lvl7pPr>
            <a:lvl8pPr marL="3657600" lvl="7" indent="-228600" algn="l">
              <a:spcBef>
                <a:spcPts val="375"/>
              </a:spcBef>
              <a:spcAft>
                <a:spcPts val="0"/>
              </a:spcAft>
              <a:buSzPts val="1450"/>
              <a:buNone/>
              <a:defRPr sz="1000" b="1">
                <a:uFillTx/>
              </a:defRPr>
            </a:lvl8pPr>
            <a:lvl9pPr marL="4114800" lvl="8" indent="-228600" algn="l">
              <a:spcBef>
                <a:spcPts val="375"/>
              </a:spcBef>
              <a:spcAft>
                <a:spcPts val="375"/>
              </a:spcAft>
              <a:buSzPts val="1450"/>
              <a:buNone/>
              <a:defRPr sz="1000" b="1">
                <a:uFillTx/>
              </a:defRPr>
            </a:lvl9pPr>
          </a:lstStyle>
          <a:p>
            <a:pPr lvl="0"/>
            <a:r>
              <a:rPr lang="en-US">
                <a:uFillTx/>
              </a:rPr>
              <a:t>Click to edit Master text styles</a:t>
            </a:r>
          </a:p>
        </p:txBody>
      </p:sp>
      <p:sp>
        <p:nvSpPr>
          <p:cNvPr id="44" name="Google Shape;44;p47"/>
          <p:cNvSpPr txBox="1">
            <a:spLocks noGrp="1"/>
          </p:cNvSpPr>
          <p:nvPr>
            <p:ph type="body" idx="4"/>
          </p:nvPr>
        </p:nvSpPr>
        <p:spPr>
          <a:xfrm>
            <a:off x="4955973" y="1288832"/>
            <a:ext cx="3671292" cy="3773822"/>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uFillTx/>
              </a:defRPr>
            </a:lvl1pPr>
            <a:lvl2pPr marL="914400" lvl="1" indent="-375919" algn="l">
              <a:spcBef>
                <a:spcPts val="375"/>
              </a:spcBef>
              <a:spcAft>
                <a:spcPts val="0"/>
              </a:spcAft>
              <a:buSzPts val="2320"/>
              <a:buChar char="•"/>
              <a:defRPr sz="1600">
                <a:uFillTx/>
              </a:defRPr>
            </a:lvl2pPr>
            <a:lvl3pPr marL="1371600" lvl="2" indent="-339089" algn="l">
              <a:spcBef>
                <a:spcPts val="375"/>
              </a:spcBef>
              <a:spcAft>
                <a:spcPts val="0"/>
              </a:spcAft>
              <a:buSzPts val="1740"/>
              <a:buChar char="•"/>
              <a:defRPr sz="1200">
                <a:uFillTx/>
              </a:defRPr>
            </a:lvl3pPr>
            <a:lvl4pPr marL="1828800" lvl="3" indent="-329882" algn="l">
              <a:spcBef>
                <a:spcPts val="375"/>
              </a:spcBef>
              <a:spcAft>
                <a:spcPts val="0"/>
              </a:spcAft>
              <a:buSzPts val="1595"/>
              <a:buChar char="•"/>
              <a:defRPr sz="1100">
                <a:uFillTx/>
              </a:defRPr>
            </a:lvl4pPr>
            <a:lvl5pPr marL="2286000" lvl="4" indent="-329882" algn="l">
              <a:spcBef>
                <a:spcPts val="375"/>
              </a:spcBef>
              <a:spcAft>
                <a:spcPts val="0"/>
              </a:spcAft>
              <a:buSzPts val="1595"/>
              <a:buChar char="•"/>
              <a:defRPr sz="1100">
                <a:uFillTx/>
              </a:defRPr>
            </a:lvl5pPr>
            <a:lvl6pPr marL="2743200" lvl="5" indent="-297656" algn="l">
              <a:spcBef>
                <a:spcPts val="375"/>
              </a:spcBef>
              <a:spcAft>
                <a:spcPts val="0"/>
              </a:spcAft>
              <a:buSzPts val="1088"/>
              <a:buChar char="•"/>
              <a:defRPr sz="750">
                <a:uFillTx/>
              </a:defRPr>
            </a:lvl6pPr>
            <a:lvl7pPr marL="3200400" lvl="6" indent="-297656" algn="l">
              <a:spcBef>
                <a:spcPts val="375"/>
              </a:spcBef>
              <a:spcAft>
                <a:spcPts val="0"/>
              </a:spcAft>
              <a:buSzPts val="1088"/>
              <a:buChar char="•"/>
              <a:defRPr sz="750">
                <a:uFillTx/>
              </a:defRPr>
            </a:lvl7pPr>
            <a:lvl8pPr marL="3657600" lvl="7" indent="-297656" algn="l">
              <a:spcBef>
                <a:spcPts val="375"/>
              </a:spcBef>
              <a:spcAft>
                <a:spcPts val="0"/>
              </a:spcAft>
              <a:buSzPts val="1088"/>
              <a:buChar char="•"/>
              <a:defRPr sz="750">
                <a:uFillTx/>
              </a:defRPr>
            </a:lvl8pPr>
            <a:lvl9pPr marL="4114800" lvl="8" indent="-297656" algn="l">
              <a:spcBef>
                <a:spcPts val="375"/>
              </a:spcBef>
              <a:spcAft>
                <a:spcPts val="375"/>
              </a:spcAft>
              <a:buSzPts val="1088"/>
              <a:buChar char="•"/>
              <a:defRPr sz="750">
                <a:uFillTx/>
              </a:defRPr>
            </a:lvl9pPr>
          </a:lstStyle>
          <a:p>
            <a:pPr lvl="0"/>
            <a:r>
              <a:rPr lang="en-US">
                <a:uFillTx/>
              </a:rPr>
              <a:t>Click to edit Master text styles</a:t>
            </a:r>
          </a:p>
        </p:txBody>
      </p:sp>
      <p:sp>
        <p:nvSpPr>
          <p:cNvPr id="45" name="Google Shape;45;p47"/>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47" name="Google Shape;47;p47"/>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47110397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OBJECT_WITH_CAPTION_TEXT">
    <p:spTree>
      <p:nvGrpSpPr>
        <p:cNvPr id="1" name="Shape 57"/>
        <p:cNvGrpSpPr/>
        <p:nvPr/>
      </p:nvGrpSpPr>
      <p:grpSpPr>
        <a:xfrm>
          <a:off x="0" y="0"/>
          <a:ext cx="0" cy="0"/>
          <a:chOff x="0" y="0"/>
          <a:chExt cx="0" cy="0"/>
        </a:xfrm>
      </p:grpSpPr>
      <p:sp>
        <p:nvSpPr>
          <p:cNvPr id="58" name="Google Shape;58;p50"/>
          <p:cNvSpPr txBox="1">
            <a:spLocks noGrp="1"/>
          </p:cNvSpPr>
          <p:nvPr>
            <p:ph type="title"/>
          </p:nvPr>
        </p:nvSpPr>
        <p:spPr>
          <a:xfrm>
            <a:off x="1113236" y="1333500"/>
            <a:ext cx="2661841" cy="11430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59" name="Google Shape;59;p50"/>
          <p:cNvSpPr txBox="1">
            <a:spLocks noGrp="1"/>
          </p:cNvSpPr>
          <p:nvPr>
            <p:ph type="body" idx="1"/>
          </p:nvPr>
        </p:nvSpPr>
        <p:spPr>
          <a:xfrm>
            <a:off x="3946527" y="571502"/>
            <a:ext cx="4680743" cy="4558059"/>
          </a:xfrm>
          <a:prstGeom prst="rect">
            <a:avLst/>
          </a:prstGeom>
          <a:noFill/>
          <a:ln>
            <a:noFill/>
          </a:ln>
        </p:spPr>
        <p:txBody>
          <a:bodyPr spcFirstLastPara="1" wrap="square" lIns="91425" tIns="45700" rIns="91425" bIns="45700" anchor="ctr" anchorCtr="0">
            <a:normAutofit/>
          </a:bodyPr>
          <a:lstStyle>
            <a:lvl1pPr marL="457200" lvl="0" indent="-449580" algn="l">
              <a:spcBef>
                <a:spcPts val="480"/>
              </a:spcBef>
              <a:spcAft>
                <a:spcPts val="0"/>
              </a:spcAft>
              <a:buSzPts val="3480"/>
              <a:buChar char="•"/>
              <a:defRPr sz="2400">
                <a:uFillTx/>
              </a:defRPr>
            </a:lvl1pPr>
            <a:lvl2pPr marL="914400" lvl="1" indent="-412750" algn="l">
              <a:spcBef>
                <a:spcPts val="400"/>
              </a:spcBef>
              <a:spcAft>
                <a:spcPts val="0"/>
              </a:spcAft>
              <a:buSzPts val="2900"/>
              <a:buChar char="•"/>
              <a:defRPr sz="2000">
                <a:uFillTx/>
              </a:defRPr>
            </a:lvl2pPr>
            <a:lvl3pPr marL="1371600" lvl="2" indent="-375919" algn="l">
              <a:spcBef>
                <a:spcPts val="375"/>
              </a:spcBef>
              <a:spcAft>
                <a:spcPts val="0"/>
              </a:spcAft>
              <a:buSzPts val="2320"/>
              <a:buChar char="•"/>
              <a:defRPr sz="1600">
                <a:uFillTx/>
              </a:defRPr>
            </a:lvl3pPr>
            <a:lvl4pPr marL="1828800" lvl="3" indent="-339089" algn="l">
              <a:spcBef>
                <a:spcPts val="375"/>
              </a:spcBef>
              <a:spcAft>
                <a:spcPts val="0"/>
              </a:spcAft>
              <a:buSzPts val="1740"/>
              <a:buChar char="•"/>
              <a:defRPr sz="1200">
                <a:uFillTx/>
              </a:defRPr>
            </a:lvl4pPr>
            <a:lvl5pPr marL="2286000" lvl="4" indent="-339089" algn="l">
              <a:spcBef>
                <a:spcPts val="375"/>
              </a:spcBef>
              <a:spcAft>
                <a:spcPts val="0"/>
              </a:spcAft>
              <a:buSzPts val="1740"/>
              <a:buChar char="•"/>
              <a:defRPr sz="1200">
                <a:uFillTx/>
              </a:defRPr>
            </a:lvl5pPr>
            <a:lvl6pPr marL="2743200" lvl="5" indent="-309165" algn="l">
              <a:spcBef>
                <a:spcPts val="375"/>
              </a:spcBef>
              <a:spcAft>
                <a:spcPts val="0"/>
              </a:spcAft>
              <a:buSzPts val="1269"/>
              <a:buChar char="•"/>
              <a:defRPr sz="875">
                <a:uFillTx/>
              </a:defRPr>
            </a:lvl6pPr>
            <a:lvl7pPr marL="3200400" lvl="6" indent="-309165" algn="l">
              <a:spcBef>
                <a:spcPts val="375"/>
              </a:spcBef>
              <a:spcAft>
                <a:spcPts val="0"/>
              </a:spcAft>
              <a:buSzPts val="1269"/>
              <a:buChar char="•"/>
              <a:defRPr sz="875">
                <a:uFillTx/>
              </a:defRPr>
            </a:lvl7pPr>
            <a:lvl8pPr marL="3657600" lvl="7" indent="-309165" algn="l">
              <a:spcBef>
                <a:spcPts val="375"/>
              </a:spcBef>
              <a:spcAft>
                <a:spcPts val="0"/>
              </a:spcAft>
              <a:buSzPts val="1269"/>
              <a:buChar char="•"/>
              <a:defRPr sz="875">
                <a:uFillTx/>
              </a:defRPr>
            </a:lvl8pPr>
            <a:lvl9pPr marL="4114800" lvl="8" indent="-309165" algn="l">
              <a:spcBef>
                <a:spcPts val="375"/>
              </a:spcBef>
              <a:spcAft>
                <a:spcPts val="375"/>
              </a:spcAft>
              <a:buSzPts val="1269"/>
              <a:buChar char="•"/>
              <a:defRPr sz="875">
                <a:uFillTx/>
              </a:defRPr>
            </a:lvl9pPr>
          </a:lstStyle>
          <a:p>
            <a:pPr lvl="0"/>
            <a:r>
              <a:rPr lang="en-US">
                <a:uFillTx/>
              </a:rPr>
              <a:t>Click to edit Master text styles</a:t>
            </a:r>
          </a:p>
        </p:txBody>
      </p:sp>
      <p:sp>
        <p:nvSpPr>
          <p:cNvPr id="60" name="Google Shape;60;p50"/>
          <p:cNvSpPr txBox="1">
            <a:spLocks noGrp="1"/>
          </p:cNvSpPr>
          <p:nvPr>
            <p:ph type="body" idx="2"/>
          </p:nvPr>
        </p:nvSpPr>
        <p:spPr>
          <a:xfrm>
            <a:off x="1113236" y="2476500"/>
            <a:ext cx="2661841" cy="1524000"/>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61" name="Google Shape;61;p50"/>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63" name="Google Shape;63;p50"/>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64818510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_WITH_CAPTION_TEXT">
    <p:spTree>
      <p:nvGrpSpPr>
        <p:cNvPr id="1" name="Shape 64"/>
        <p:cNvGrpSpPr/>
        <p:nvPr/>
      </p:nvGrpSpPr>
      <p:grpSpPr>
        <a:xfrm>
          <a:off x="0" y="0"/>
          <a:ext cx="0" cy="0"/>
          <a:chOff x="0" y="0"/>
          <a:chExt cx="0" cy="0"/>
        </a:xfrm>
      </p:grpSpPr>
      <p:sp>
        <p:nvSpPr>
          <p:cNvPr id="65" name="Google Shape;65;p51"/>
          <p:cNvSpPr txBox="1">
            <a:spLocks noGrp="1"/>
          </p:cNvSpPr>
          <p:nvPr>
            <p:ph type="title"/>
          </p:nvPr>
        </p:nvSpPr>
        <p:spPr>
          <a:xfrm>
            <a:off x="1112045" y="1460499"/>
            <a:ext cx="4069619" cy="11430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8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66" name="Google Shape;66;p51"/>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00"/>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1pPr>
            <a:lvl2pPr marR="0" lvl="1"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2pPr>
            <a:lvl3pPr marR="0" lvl="2"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3pPr>
            <a:lvl4pPr marR="0" lvl="3"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4pPr>
            <a:lvl5pPr marR="0" lvl="4"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5pPr>
            <a:lvl6pPr marR="0" lvl="5"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6pPr>
            <a:lvl7pPr marR="0" lvl="6"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7pPr>
            <a:lvl8pPr marR="0" lvl="7"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8pPr>
            <a:lvl9pPr marR="0" lvl="8" algn="l" rtl="0">
              <a:spcBef>
                <a:spcPts val="375"/>
              </a:spcBef>
              <a:spcAft>
                <a:spcPts val="375"/>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9pPr>
          </a:lstStyle>
          <a:p>
            <a:r>
              <a:rPr lang="en-US">
                <a:uFillTx/>
              </a:rPr>
              <a:t>Click icon to add picture</a:t>
            </a:r>
            <a:endParaRPr>
              <a:uFillTx/>
            </a:endParaRPr>
          </a:p>
        </p:txBody>
      </p:sp>
      <p:sp>
        <p:nvSpPr>
          <p:cNvPr id="67" name="Google Shape;67;p51"/>
          <p:cNvSpPr txBox="1">
            <a:spLocks noGrp="1"/>
          </p:cNvSpPr>
          <p:nvPr>
            <p:ph type="body" idx="1"/>
          </p:nvPr>
        </p:nvSpPr>
        <p:spPr>
          <a:xfrm>
            <a:off x="1112045" y="2603499"/>
            <a:ext cx="4069619" cy="15240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68" name="Google Shape;68;p51"/>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70" name="Google Shape;70;p51"/>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53688091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1113236" y="3944054"/>
            <a:ext cx="7514033" cy="47228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28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73" name="Google Shape;73;p52"/>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00"/>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1pPr>
            <a:lvl2pPr marR="0" lvl="1"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2pPr>
            <a:lvl3pPr marR="0" lvl="2"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3pPr>
            <a:lvl4pPr marR="0" lvl="3"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4pPr>
            <a:lvl5pPr marR="0" lvl="4"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5pPr>
            <a:lvl6pPr marR="0" lvl="5"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6pPr>
            <a:lvl7pPr marR="0" lvl="6"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7pPr>
            <a:lvl8pPr marR="0" lvl="7"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8pPr>
            <a:lvl9pPr marR="0" lvl="8" algn="l" rtl="0">
              <a:spcBef>
                <a:spcPts val="375"/>
              </a:spcBef>
              <a:spcAft>
                <a:spcPts val="375"/>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9pPr>
          </a:lstStyle>
          <a:p>
            <a:r>
              <a:rPr lang="en-US">
                <a:uFillTx/>
              </a:rPr>
              <a:t>Click icon to add picture</a:t>
            </a:r>
            <a:endParaRPr>
              <a:uFillTx/>
            </a:endParaRPr>
          </a:p>
        </p:txBody>
      </p:sp>
      <p:sp>
        <p:nvSpPr>
          <p:cNvPr id="74" name="Google Shape;74;p52"/>
          <p:cNvSpPr txBox="1">
            <a:spLocks noGrp="1"/>
          </p:cNvSpPr>
          <p:nvPr>
            <p:ph type="body" idx="1"/>
          </p:nvPr>
        </p:nvSpPr>
        <p:spPr>
          <a:xfrm>
            <a:off x="1113236" y="4416336"/>
            <a:ext cx="7514033" cy="411427"/>
          </a:xfrm>
          <a:prstGeom prst="rect">
            <a:avLst/>
          </a:prstGeom>
          <a:noFill/>
          <a:ln>
            <a:noFill/>
          </a:ln>
        </p:spPr>
        <p:txBody>
          <a:bodyPr spcFirstLastPara="1" wrap="square" lIns="91425" tIns="45700" rIns="91425" bIns="45700" anchor="ctr" anchorCtr="0">
            <a:normAutofit/>
          </a:bodyPr>
          <a:lstStyle>
            <a:lvl1pPr marL="457200" lvl="0" indent="-228600" algn="ctr">
              <a:spcBef>
                <a:spcPts val="240"/>
              </a:spcBef>
              <a:spcAft>
                <a:spcPts val="0"/>
              </a:spcAft>
              <a:buSzPts val="1740"/>
              <a:buNone/>
              <a:defRPr sz="12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75" name="Google Shape;75;p52"/>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77" name="Google Shape;77;p52"/>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599361874"/>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4"/>
        <p:cNvGrpSpPr/>
        <p:nvPr/>
      </p:nvGrpSpPr>
      <p:grpSpPr>
        <a:xfrm>
          <a:off x="0" y="0"/>
          <a:ext cx="0" cy="0"/>
          <a:chOff x="0" y="0"/>
          <a:chExt cx="0" cy="0"/>
        </a:xfrm>
      </p:grpSpPr>
      <p:sp>
        <p:nvSpPr>
          <p:cNvPr id="85" name="Google Shape;85;p54"/>
          <p:cNvSpPr txBox="1">
            <a:spLocks/>
          </p:cNvSpPr>
          <p:nvPr/>
        </p:nvSpPr>
        <p:spPr>
          <a:xfrm>
            <a:off x="1198563" y="719138"/>
            <a:ext cx="457200" cy="487362"/>
          </a:xfrm>
          <a:prstGeom prst="rect">
            <a:avLst/>
          </a:prstGeom>
          <a:no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86" name="Google Shape;86;p54"/>
          <p:cNvSpPr txBox="1">
            <a:spLocks/>
          </p:cNvSpPr>
          <p:nvPr/>
        </p:nvSpPr>
        <p:spPr>
          <a:xfrm>
            <a:off x="8170863" y="2349500"/>
            <a:ext cx="457200" cy="487363"/>
          </a:xfrm>
          <a:prstGeom prst="rect">
            <a:avLst/>
          </a:prstGeom>
          <a:noFill/>
          <a:ln>
            <a:noFill/>
          </a:ln>
        </p:spPr>
        <p:txBody>
          <a:bodyPr spcFirstLastPara="1" wrap="square" lIns="57150" tIns="28575" rIns="57150" bIns="28575" anchor="ctr" anchorCtr="0">
            <a:noAutofit/>
          </a:bodyPr>
          <a:lstStyle/>
          <a:p>
            <a:pPr marL="0" marR="0" lvl="0" indent="0" algn="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87" name="Google Shape;87;p54"/>
          <p:cNvSpPr txBox="1">
            <a:spLocks noGrp="1"/>
          </p:cNvSpPr>
          <p:nvPr>
            <p:ph type="title"/>
          </p:nvPr>
        </p:nvSpPr>
        <p:spPr>
          <a:xfrm>
            <a:off x="1656161" y="571501"/>
            <a:ext cx="6742509" cy="22859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600" b="0" cap="none">
                <a:solidFill>
                  <a:schemeClr val="dk1"/>
                </a:solidFill>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88" name="Google Shape;88;p54"/>
          <p:cNvSpPr txBox="1">
            <a:spLocks noGrp="1"/>
          </p:cNvSpPr>
          <p:nvPr>
            <p:ph type="body" idx="1"/>
          </p:nvPr>
        </p:nvSpPr>
        <p:spPr>
          <a:xfrm>
            <a:off x="1827611" y="2857499"/>
            <a:ext cx="6399611" cy="317500"/>
          </a:xfrm>
          <a:prstGeom prst="rect">
            <a:avLst/>
          </a:prstGeom>
          <a:noFill/>
          <a:ln>
            <a:noFill/>
          </a:ln>
        </p:spPr>
        <p:txBody>
          <a:bodyPr spcFirstLastPara="1" wrap="square" lIns="91425" tIns="45700" rIns="91425" bIns="45700" anchor="ctr" anchorCtr="0">
            <a:noAutofit/>
          </a:bodyPr>
          <a:lstStyle>
            <a:lvl1pPr marL="457200" lvl="0" indent="-228600" algn="l">
              <a:spcBef>
                <a:spcPts val="360"/>
              </a:spcBef>
              <a:spcAft>
                <a:spcPts val="0"/>
              </a:spcAft>
              <a:buSzPts val="2610"/>
              <a:buFont typeface="Helvetica Neue"/>
              <a:buNone/>
              <a:defRPr sz="1800">
                <a:uFillTx/>
              </a:defRPr>
            </a:lvl1pPr>
            <a:lvl2pPr marL="914400" lvl="1" indent="-228600" algn="l">
              <a:spcBef>
                <a:spcPts val="440"/>
              </a:spcBef>
              <a:spcAft>
                <a:spcPts val="0"/>
              </a:spcAft>
              <a:buSzPts val="3190"/>
              <a:buFont typeface="Helvetica Neue"/>
              <a:buNone/>
              <a:defRPr>
                <a:uFillTx/>
              </a:defRPr>
            </a:lvl2pPr>
            <a:lvl3pPr marL="1371600" lvl="2" indent="-228600" algn="l">
              <a:spcBef>
                <a:spcPts val="400"/>
              </a:spcBef>
              <a:spcAft>
                <a:spcPts val="0"/>
              </a:spcAft>
              <a:buSzPts val="2900"/>
              <a:buFont typeface="Helvetica Neue"/>
              <a:buNone/>
              <a:defRPr>
                <a:uFillTx/>
              </a:defRPr>
            </a:lvl3pPr>
            <a:lvl4pPr marL="1828800" lvl="3" indent="-228600" algn="l">
              <a:spcBef>
                <a:spcPts val="375"/>
              </a:spcBef>
              <a:spcAft>
                <a:spcPts val="0"/>
              </a:spcAft>
              <a:buSzPts val="2610"/>
              <a:buFont typeface="Helvetica Neue"/>
              <a:buNone/>
              <a:defRPr>
                <a:uFillTx/>
              </a:defRPr>
            </a:lvl4pPr>
            <a:lvl5pPr marL="2286000" lvl="4" indent="-228600" algn="l">
              <a:spcBef>
                <a:spcPts val="375"/>
              </a:spcBef>
              <a:spcAft>
                <a:spcPts val="0"/>
              </a:spcAft>
              <a:buSzPts val="2320"/>
              <a:buFont typeface="Helvetica Neue"/>
              <a:buNone/>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89" name="Google Shape;89;p54"/>
          <p:cNvSpPr txBox="1">
            <a:spLocks noGrp="1"/>
          </p:cNvSpPr>
          <p:nvPr>
            <p:ph type="body" idx="2"/>
          </p:nvPr>
        </p:nvSpPr>
        <p:spPr>
          <a:xfrm>
            <a:off x="1113236" y="3619500"/>
            <a:ext cx="7514033" cy="12065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90" name="Google Shape;90;p54"/>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92" name="Google Shape;92;p54"/>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65928251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0" y="5504657"/>
            <a:ext cx="7483449"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99"/>
        <p:cNvGrpSpPr/>
        <p:nvPr/>
      </p:nvGrpSpPr>
      <p:grpSpPr>
        <a:xfrm>
          <a:off x="0" y="0"/>
          <a:ext cx="0" cy="0"/>
          <a:chOff x="0" y="0"/>
          <a:chExt cx="0" cy="0"/>
        </a:xfrm>
      </p:grpSpPr>
      <p:sp>
        <p:nvSpPr>
          <p:cNvPr id="100" name="Google Shape;100;p56"/>
          <p:cNvSpPr txBox="1">
            <a:spLocks/>
          </p:cNvSpPr>
          <p:nvPr/>
        </p:nvSpPr>
        <p:spPr>
          <a:xfrm>
            <a:off x="1198563" y="719138"/>
            <a:ext cx="457200" cy="487362"/>
          </a:xfrm>
          <a:prstGeom prst="rect">
            <a:avLst/>
          </a:prstGeom>
          <a:no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101" name="Google Shape;101;p56"/>
          <p:cNvSpPr txBox="1">
            <a:spLocks/>
          </p:cNvSpPr>
          <p:nvPr/>
        </p:nvSpPr>
        <p:spPr>
          <a:xfrm>
            <a:off x="8170863" y="2349500"/>
            <a:ext cx="457200" cy="487363"/>
          </a:xfrm>
          <a:prstGeom prst="rect">
            <a:avLst/>
          </a:prstGeom>
          <a:noFill/>
          <a:ln>
            <a:noFill/>
          </a:ln>
        </p:spPr>
        <p:txBody>
          <a:bodyPr spcFirstLastPara="1" wrap="square" lIns="57150" tIns="28575" rIns="57150" bIns="28575" anchor="ctr" anchorCtr="0">
            <a:noAutofit/>
          </a:bodyPr>
          <a:lstStyle/>
          <a:p>
            <a:pPr marL="0" marR="0" lvl="0" indent="0" algn="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102" name="Google Shape;102;p56"/>
          <p:cNvSpPr txBox="1">
            <a:spLocks noGrp="1"/>
          </p:cNvSpPr>
          <p:nvPr>
            <p:ph type="title"/>
          </p:nvPr>
        </p:nvSpPr>
        <p:spPr>
          <a:xfrm>
            <a:off x="1656161" y="571501"/>
            <a:ext cx="6742509" cy="22859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600" b="0" cap="none">
                <a:solidFill>
                  <a:schemeClr val="dk1"/>
                </a:solidFill>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03" name="Google Shape;103;p56"/>
          <p:cNvSpPr txBox="1">
            <a:spLocks noGrp="1"/>
          </p:cNvSpPr>
          <p:nvPr>
            <p:ph type="body" idx="1"/>
          </p:nvPr>
        </p:nvSpPr>
        <p:spPr>
          <a:xfrm>
            <a:off x="1113237" y="3238500"/>
            <a:ext cx="7514033" cy="740833"/>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04" name="Google Shape;104;p56"/>
          <p:cNvSpPr txBox="1">
            <a:spLocks noGrp="1"/>
          </p:cNvSpPr>
          <p:nvPr>
            <p:ph type="body" idx="2"/>
          </p:nvPr>
        </p:nvSpPr>
        <p:spPr>
          <a:xfrm>
            <a:off x="1113236" y="3979333"/>
            <a:ext cx="7514033" cy="846667"/>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105" name="Google Shape;105;p56"/>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107" name="Google Shape;107;p56"/>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1994209848"/>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1113235" y="571503"/>
            <a:ext cx="7514034" cy="227277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44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10" name="Google Shape;110;p57"/>
          <p:cNvSpPr txBox="1">
            <a:spLocks noGrp="1"/>
          </p:cNvSpPr>
          <p:nvPr>
            <p:ph type="body" idx="1"/>
          </p:nvPr>
        </p:nvSpPr>
        <p:spPr>
          <a:xfrm>
            <a:off x="1113236" y="2921000"/>
            <a:ext cx="7514035" cy="6985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3480"/>
              <a:buNone/>
              <a:defRPr sz="2400" b="0" cap="none">
                <a:solidFill>
                  <a:schemeClr val="dk1"/>
                </a:solidFill>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11" name="Google Shape;111;p57"/>
          <p:cNvSpPr txBox="1">
            <a:spLocks noGrp="1"/>
          </p:cNvSpPr>
          <p:nvPr>
            <p:ph type="body" idx="2"/>
          </p:nvPr>
        </p:nvSpPr>
        <p:spPr>
          <a:xfrm>
            <a:off x="1113236" y="3619500"/>
            <a:ext cx="7514035" cy="12065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2320"/>
              <a:buNone/>
              <a:defRPr sz="16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112" name="Google Shape;112;p57"/>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114" name="Google Shape;114;p57"/>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710391962"/>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VERTICAL_TEXT">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17" name="Google Shape;117;p58"/>
          <p:cNvSpPr txBox="1">
            <a:spLocks noGrp="1"/>
          </p:cNvSpPr>
          <p:nvPr>
            <p:ph type="body" idx="1"/>
          </p:nvPr>
        </p:nvSpPr>
        <p:spPr>
          <a:xfrm rot="5400000">
            <a:off x="2391661" y="-1024640"/>
            <a:ext cx="4308475" cy="816433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18" name="Google Shape;118;p58"/>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120" name="Google Shape;120;p58"/>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654378574"/>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_TITLE_AND_VERTICAL_TEXT">
    <p:spTree>
      <p:nvGrpSpPr>
        <p:cNvPr id="1" name="Shape 121"/>
        <p:cNvGrpSpPr/>
        <p:nvPr/>
      </p:nvGrpSpPr>
      <p:grpSpPr>
        <a:xfrm>
          <a:off x="0" y="0"/>
          <a:ext cx="0" cy="0"/>
          <a:chOff x="0" y="0"/>
          <a:chExt cx="0" cy="0"/>
        </a:xfrm>
      </p:grpSpPr>
      <p:sp>
        <p:nvSpPr>
          <p:cNvPr id="122" name="Google Shape;122;p59"/>
          <p:cNvSpPr txBox="1">
            <a:spLocks noGrp="1"/>
          </p:cNvSpPr>
          <p:nvPr>
            <p:ph type="title"/>
          </p:nvPr>
        </p:nvSpPr>
        <p:spPr>
          <a:xfrm rot="5400000">
            <a:off x="5836133" y="2034861"/>
            <a:ext cx="4254500" cy="132777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23" name="Google Shape;123;p59"/>
          <p:cNvSpPr txBox="1">
            <a:spLocks noGrp="1"/>
          </p:cNvSpPr>
          <p:nvPr>
            <p:ph type="body" idx="1"/>
          </p:nvPr>
        </p:nvSpPr>
        <p:spPr>
          <a:xfrm rot="5400000">
            <a:off x="1669347" y="-632696"/>
            <a:ext cx="4254500" cy="666289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24" name="Google Shape;124;p59"/>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8/11/2022</a:t>
            </a:fld>
            <a:endParaRPr lang="en-US" dirty="0"/>
          </a:p>
        </p:txBody>
      </p:sp>
      <p:sp>
        <p:nvSpPr>
          <p:cNvPr id="126" name="Google Shape;126;p59"/>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98164029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727" y="159738"/>
            <a:ext cx="8157544" cy="1089755"/>
          </a:xfrm>
        </p:spPr>
        <p:txBody>
          <a:bodyPr/>
          <a:lstStyle/>
          <a:p>
            <a:r>
              <a:rPr lang="en-US" dirty="0"/>
              <a:t>Click to edit Master title style</a:t>
            </a:r>
          </a:p>
        </p:txBody>
      </p:sp>
      <p:sp>
        <p:nvSpPr>
          <p:cNvPr id="3" name="Content Placeholder 2"/>
          <p:cNvSpPr>
            <a:spLocks noGrp="1"/>
          </p:cNvSpPr>
          <p:nvPr>
            <p:ph idx="1"/>
          </p:nvPr>
        </p:nvSpPr>
        <p:spPr>
          <a:xfrm>
            <a:off x="469727" y="1457742"/>
            <a:ext cx="8157544" cy="3762671"/>
          </a:xfrm>
        </p:spPr>
        <p:txBody>
          <a:bodyPr>
            <a:normAutofit/>
          </a:bodyPr>
          <a:lstStyle>
            <a:lvl1pPr>
              <a:defRPr sz="2400">
                <a:latin typeface="Helvetica"/>
                <a:cs typeface="Helvetica"/>
              </a:defRPr>
            </a:lvl1pPr>
            <a:lvl2pPr>
              <a:defRPr sz="2200">
                <a:latin typeface="Helvetica"/>
                <a:cs typeface="Helvetica"/>
              </a:defRPr>
            </a:lvl2pPr>
            <a:lvl3pPr>
              <a:defRPr sz="2000">
                <a:latin typeface="Helvetica"/>
                <a:cs typeface="Helvetica"/>
              </a:defRPr>
            </a:lvl3pPr>
            <a:lvl4pPr>
              <a:defRPr sz="18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429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
        <p:nvSpPr>
          <p:cNvPr id="31" name="Shape 31"/>
          <p:cNvSpPr/>
          <p:nvPr/>
        </p:nvSpPr>
        <p:spPr>
          <a:xfrm>
            <a:off x="1" y="5504657"/>
            <a:ext cx="8156740"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pic>
        <p:nvPicPr>
          <p:cNvPr id="7" name="Picture 2" descr="Creative Commons License">
            <a:hlinkClick r:id="rId4" action="ppaction://hlinkfile"/>
            <a:extLst>
              <a:ext uri="{FF2B5EF4-FFF2-40B4-BE49-F238E27FC236}">
                <a16:creationId xmlns:a16="http://schemas.microsoft.com/office/drawing/2014/main" id="{3F3A28CD-7547-4733-8A5A-6848E93E39B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86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796625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903699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5" name="Shape 31">
            <a:extLst>
              <a:ext uri="{FF2B5EF4-FFF2-40B4-BE49-F238E27FC236}">
                <a16:creationId xmlns:a16="http://schemas.microsoft.com/office/drawing/2014/main" id="{0D808E94-7512-F249-A343-A5A6754C8CAF}"/>
              </a:ext>
            </a:extLst>
          </p:cNvPr>
          <p:cNvSpPr/>
          <p:nvPr userDrawn="1"/>
        </p:nvSpPr>
        <p:spPr>
          <a:xfrm>
            <a:off x="0" y="5504657"/>
            <a:ext cx="801014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80091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0" y="5504657"/>
            <a:ext cx="799551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74775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1" y="5504657"/>
            <a:ext cx="796625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20247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0" y="5504657"/>
            <a:ext cx="741029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b="0" i="0" u="none" strike="noStrike" cap="none" dirty="0">
                <a:solidFill>
                  <a:srgbClr val="000000"/>
                </a:solidFill>
                <a:effectLst/>
                <a:uFillTx/>
                <a:latin typeface="Arial"/>
                <a:ea typeface="Arial"/>
                <a:cs typeface="Arial"/>
                <a:sym typeface="Arial"/>
              </a:rPr>
              <a:t>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795896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4521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1" y="5504657"/>
            <a:ext cx="829543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0064325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1" y="5504657"/>
            <a:ext cx="787115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437317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0" y="5504657"/>
            <a:ext cx="8068665"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46851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1" y="5504657"/>
            <a:ext cx="8090610"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44120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0" y="5504657"/>
            <a:ext cx="795162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3072994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792967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317100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0" y="5504657"/>
            <a:ext cx="849294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441990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8/11/2022</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0" y="5504657"/>
            <a:ext cx="855878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402946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8/11/2022</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800282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3741238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751403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0" y="5504657"/>
            <a:ext cx="810524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0" y="5504657"/>
            <a:ext cx="821389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 </a:t>
            </a:r>
            <a:r>
              <a:rPr lang="en-US" sz="800" dirty="0">
                <a:hlinkClick r:id="rId4"/>
              </a:rPr>
              <a:t>nse</a:t>
            </a:r>
            <a:r>
              <a:rPr lang="en-US" sz="80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0" y="5504657"/>
            <a:ext cx="764438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0" y="5504657"/>
            <a:ext cx="8068665"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a:t>
            </a:r>
            <a:r>
              <a:rPr lang="en-US" sz="800" b="0" i="0" u="none" strike="noStrike" cap="none" dirty="0" err="1">
                <a:solidFill>
                  <a:srgbClr val="000000"/>
                </a:solidFill>
                <a:effectLst/>
                <a:latin typeface="Arial"/>
                <a:ea typeface="Arial"/>
                <a:cs typeface="Arial"/>
                <a:sym typeface="Arial"/>
              </a:rPr>
              <a:t>noted,</a:t>
            </a:r>
            <a:r>
              <a:rPr lang="en-US" sz="800" dirty="0" err="1">
                <a:uFillTx/>
              </a:rPr>
              <a:t>this</a:t>
            </a:r>
            <a:r>
              <a:rPr lang="en-US" sz="800" dirty="0">
                <a:uFillTx/>
              </a:rPr>
              <a:t>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1" y="5504657"/>
            <a:ext cx="763706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cs.rit.edu/~xl/"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www.cs.rit.edu/~xl/"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hyperlink" Target="https://creativecommons.org/licenses/by/4.0/"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0" name="Shape 20"/>
          <p:cNvSpPr txBox="1">
            <a:spLocks noGrp="1"/>
          </p:cNvSpPr>
          <p:nvPr>
            <p:ph type="ftr" idx="11"/>
          </p:nvPr>
        </p:nvSpPr>
        <p:spPr>
          <a:xfrm>
            <a:off x="490888" y="5258597"/>
            <a:ext cx="8031320"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By </a:t>
            </a:r>
            <a:r>
              <a:rPr lang="en-US" dirty="0" err="1"/>
              <a:t>Xumin</a:t>
            </a:r>
            <a:r>
              <a:rPr lang="en-US" dirty="0"/>
              <a:t> Liu </a:t>
            </a:r>
            <a:r>
              <a:rPr lang="en-US" dirty="0">
                <a:hlinkClick r:id="rId15"/>
              </a:rPr>
              <a:t>https://www.cs.rit.edu/~xl/</a:t>
            </a:r>
            <a:r>
              <a:rPr lang="en-US" dirty="0"/>
              <a:t>. Except where otherwise noted, this work is licensed under a </a:t>
            </a:r>
            <a:r>
              <a:rPr lang="en-US" dirty="0">
                <a:hlinkClick r:id="rId16"/>
              </a:rPr>
              <a:t>Creative Commons Attribution-4.0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 id="214748369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1pPr>
            <a:lvl2pPr marR="0" lvl="1"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2pPr>
            <a:lvl3pPr marR="0" lvl="2"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3pPr>
            <a:lvl4pPr marR="0" lvl="3"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4pPr>
            <a:lvl5pPr marR="0" lvl="4"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5pPr>
            <a:lvl6pPr marR="0" lvl="5" algn="l" rtl="0">
              <a:spcBef>
                <a:spcPts val="0"/>
              </a:spcBef>
              <a:spcAft>
                <a:spcPts val="0"/>
              </a:spcAft>
              <a:buSzPts val="1400"/>
              <a:buNone/>
              <a:defRPr sz="1800" b="0" i="0" u="none" strike="noStrike" cap="none">
                <a:solidFill>
                  <a:schemeClr val="dk2"/>
                </a:solidFill>
                <a:uFillTx/>
              </a:defRPr>
            </a:lvl6pPr>
            <a:lvl7pPr marR="0" lvl="6" algn="l" rtl="0">
              <a:spcBef>
                <a:spcPts val="0"/>
              </a:spcBef>
              <a:spcAft>
                <a:spcPts val="0"/>
              </a:spcAft>
              <a:buSzPts val="1400"/>
              <a:buNone/>
              <a:defRPr sz="1800" b="0" i="0" u="none" strike="noStrike" cap="none">
                <a:solidFill>
                  <a:schemeClr val="dk2"/>
                </a:solidFill>
                <a:uFillTx/>
              </a:defRPr>
            </a:lvl7pPr>
            <a:lvl8pPr marR="0" lvl="7" algn="l" rtl="0">
              <a:spcBef>
                <a:spcPts val="0"/>
              </a:spcBef>
              <a:spcAft>
                <a:spcPts val="0"/>
              </a:spcAft>
              <a:buSzPts val="1400"/>
              <a:buNone/>
              <a:defRPr sz="1800" b="0" i="0" u="none" strike="noStrike" cap="none">
                <a:solidFill>
                  <a:schemeClr val="dk2"/>
                </a:solidFill>
                <a:uFillTx/>
              </a:defRPr>
            </a:lvl8pPr>
            <a:lvl9pPr marR="0" lvl="8" algn="l" rtl="0">
              <a:spcBef>
                <a:spcPts val="0"/>
              </a:spcBef>
              <a:spcAft>
                <a:spcPts val="0"/>
              </a:spcAft>
              <a:buSzPts val="1400"/>
              <a:buNone/>
              <a:defRPr sz="1800" b="0" i="0" u="none" strike="noStrike" cap="none">
                <a:solidFill>
                  <a:schemeClr val="dk2"/>
                </a:solidFill>
                <a:uFillTx/>
              </a:defRPr>
            </a:lvl9pPr>
          </a:lstStyle>
          <a:p>
            <a:endParaRPr>
              <a:uFillTx/>
            </a:endParaRPr>
          </a:p>
        </p:txBody>
      </p:sp>
      <p:sp>
        <p:nvSpPr>
          <p:cNvPr id="11" name="Google Shape;11;p42"/>
          <p:cNvSpPr txBox="1">
            <a:spLocks noGrp="1"/>
          </p:cNvSpPr>
          <p:nvPr>
            <p:ph type="body" idx="1"/>
          </p:nvPr>
        </p:nvSpPr>
        <p:spPr>
          <a:xfrm>
            <a:off x="463732" y="903288"/>
            <a:ext cx="8164332" cy="4308475"/>
          </a:xfrm>
          <a:prstGeom prst="rect">
            <a:avLst/>
          </a:prstGeom>
          <a:noFill/>
          <a:ln>
            <a:noFill/>
          </a:ln>
        </p:spPr>
        <p:txBody>
          <a:bodyPr spcFirstLastPara="1" wrap="square" lIns="91425" tIns="45700" rIns="91425" bIns="45700" anchor="ctr" anchorCtr="0">
            <a:noAutofit/>
          </a:bodyPr>
          <a:lstStyle>
            <a:lvl1pPr marL="457200" marR="0" lvl="0" indent="-449580" algn="l" rtl="0">
              <a:spcBef>
                <a:spcPts val="480"/>
              </a:spcBef>
              <a:spcAft>
                <a:spcPts val="0"/>
              </a:spcAft>
              <a:buClr>
                <a:srgbClr val="7F241A"/>
              </a:buClr>
              <a:buSzPts val="3480"/>
              <a:buFont typeface="Arial"/>
              <a:buChar char="•"/>
              <a:defRPr sz="2400" b="0" i="0" u="none" strike="noStrike" cap="none">
                <a:solidFill>
                  <a:schemeClr val="dk1"/>
                </a:solidFill>
                <a:uFillTx/>
                <a:latin typeface="Helvetica Neue"/>
                <a:ea typeface="Helvetica Neue"/>
                <a:cs typeface="Helvetica Neue"/>
                <a:sym typeface="Helvetica Neue"/>
              </a:defRPr>
            </a:lvl1pPr>
            <a:lvl2pPr marL="914400" marR="0" lvl="1" indent="-431165" algn="l" rtl="0">
              <a:spcBef>
                <a:spcPts val="440"/>
              </a:spcBef>
              <a:spcAft>
                <a:spcPts val="0"/>
              </a:spcAft>
              <a:buClr>
                <a:srgbClr val="7F241A"/>
              </a:buClr>
              <a:buSzPts val="3190"/>
              <a:buFont typeface="Arial"/>
              <a:buChar char="•"/>
              <a:defRPr sz="2200" b="0" i="0" u="none" strike="noStrike" cap="none">
                <a:solidFill>
                  <a:schemeClr val="dk1"/>
                </a:solidFill>
                <a:uFillTx/>
                <a:latin typeface="Helvetica Neue"/>
                <a:ea typeface="Helvetica Neue"/>
                <a:cs typeface="Helvetica Neue"/>
                <a:sym typeface="Helvetica Neue"/>
              </a:defRPr>
            </a:lvl2pPr>
            <a:lvl3pPr marL="1371600" marR="0" lvl="2" indent="-412750" algn="l" rtl="0">
              <a:spcBef>
                <a:spcPts val="400"/>
              </a:spcBef>
              <a:spcAft>
                <a:spcPts val="0"/>
              </a:spcAft>
              <a:buClr>
                <a:srgbClr val="7F241A"/>
              </a:buClr>
              <a:buSzPts val="2900"/>
              <a:buFont typeface="Arial"/>
              <a:buChar char="•"/>
              <a:defRPr sz="2000" b="0" i="0" u="none" strike="noStrike" cap="none">
                <a:solidFill>
                  <a:schemeClr val="dk1"/>
                </a:solidFill>
                <a:uFillTx/>
                <a:latin typeface="Helvetica Neue"/>
                <a:ea typeface="Helvetica Neue"/>
                <a:cs typeface="Helvetica Neue"/>
                <a:sym typeface="Helvetica Neue"/>
              </a:defRPr>
            </a:lvl3pPr>
            <a:lvl4pPr marL="1828800" marR="0" lvl="3" indent="-394335" algn="l" rtl="0">
              <a:spcBef>
                <a:spcPts val="375"/>
              </a:spcBef>
              <a:spcAft>
                <a:spcPts val="0"/>
              </a:spcAft>
              <a:buClr>
                <a:srgbClr val="7F241A"/>
              </a:buClr>
              <a:buSzPts val="2610"/>
              <a:buFont typeface="Arial"/>
              <a:buChar char="•"/>
              <a:defRPr sz="1800" b="0" i="0" u="none" strike="noStrike" cap="none">
                <a:solidFill>
                  <a:schemeClr val="dk1"/>
                </a:solidFill>
                <a:uFillTx/>
                <a:latin typeface="Helvetica Neue"/>
                <a:ea typeface="Helvetica Neue"/>
                <a:cs typeface="Helvetica Neue"/>
                <a:sym typeface="Helvetica Neue"/>
              </a:defRPr>
            </a:lvl4pPr>
            <a:lvl5pPr marL="2286000" marR="0" lvl="4" indent="-375920" algn="l" rtl="0">
              <a:spcBef>
                <a:spcPts val="375"/>
              </a:spcBef>
              <a:spcAft>
                <a:spcPts val="0"/>
              </a:spcAft>
              <a:buClr>
                <a:srgbClr val="7F241A"/>
              </a:buClr>
              <a:buSzPts val="2320"/>
              <a:buFont typeface="Arial"/>
              <a:buChar char="•"/>
              <a:defRPr sz="1600" b="0" i="0" u="none" strike="noStrike" cap="none">
                <a:solidFill>
                  <a:schemeClr val="dk1"/>
                </a:solidFill>
                <a:uFillTx/>
                <a:latin typeface="Helvetica Neue"/>
                <a:ea typeface="Helvetica Neue"/>
                <a:cs typeface="Helvetica Neue"/>
                <a:sym typeface="Helvetica Neue"/>
              </a:defRPr>
            </a:lvl5pPr>
            <a:lvl6pPr marL="2743200" marR="0" lvl="5"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6pPr>
            <a:lvl7pPr marL="3200400" marR="0" lvl="6"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7pPr>
            <a:lvl8pPr marL="3657600" marR="0" lvl="7"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8pPr>
            <a:lvl9pPr marL="4114800" marR="0" lvl="8" indent="-309165" algn="l" rtl="0">
              <a:spcBef>
                <a:spcPts val="375"/>
              </a:spcBef>
              <a:spcAft>
                <a:spcPts val="375"/>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9pPr>
          </a:lstStyle>
          <a:p>
            <a:endParaRPr dirty="0">
              <a:uFillTx/>
            </a:endParaRPr>
          </a:p>
        </p:txBody>
      </p:sp>
      <p:sp>
        <p:nvSpPr>
          <p:cNvPr id="12" name="Google Shape;12;p42"/>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marR="0" lvl="0" algn="r" rtl="0">
              <a:spcBef>
                <a:spcPts val="16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1pPr>
            <a:lvl2pPr marR="0" lvl="1"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2pPr>
            <a:lvl3pPr marR="0" lvl="2"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3pPr>
            <a:lvl4pPr marR="0" lvl="3"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4pPr>
            <a:lvl5pPr marR="0" lvl="4"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5pPr>
            <a:lvl6pPr marR="0" lvl="5"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6pPr>
            <a:lvl7pPr marR="0" lvl="6"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7pPr>
            <a:lvl8pPr marR="0" lvl="7"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8pPr>
            <a:lvl9pPr marR="0" lvl="8"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9pPr>
          </a:lstStyle>
          <a:p>
            <a:pPr>
              <a:defRPr/>
            </a:pPr>
            <a:fld id="{7323C85F-1269-B54F-84D5-B0E2FBC7E66E}" type="datetime1">
              <a:rPr lang="en-US" smtClean="0"/>
              <a:t>8/11/2022</a:t>
            </a:fld>
            <a:endParaRPr lang="en-US" dirty="0"/>
          </a:p>
        </p:txBody>
      </p:sp>
      <p:sp>
        <p:nvSpPr>
          <p:cNvPr id="14" name="Google Shape;14;p42"/>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1pPr>
            <a:lvl2pPr marL="0" marR="0" lvl="1"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2pPr>
            <a:lvl3pPr marL="0" marR="0" lvl="2"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3pPr>
            <a:lvl4pPr marL="0" marR="0" lvl="3"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4pPr>
            <a:lvl5pPr marL="0" marR="0" lvl="4"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5pPr>
            <a:lvl6pPr marL="0" marR="0" lvl="5"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6pPr>
            <a:lvl7pPr marL="0" marR="0" lvl="6"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7pPr>
            <a:lvl8pPr marL="0" marR="0" lvl="7"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8pPr>
            <a:lvl9pPr marL="0" marR="0" lvl="8"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
        <p:nvSpPr>
          <p:cNvPr id="8" name="Shape 31"/>
          <p:cNvSpPr>
            <a:spLocks/>
          </p:cNvSpPr>
          <p:nvPr/>
        </p:nvSpPr>
        <p:spPr>
          <a:xfrm>
            <a:off x="0" y="5494639"/>
            <a:ext cx="7556601" cy="220362"/>
          </a:xfrm>
          <a:prstGeom prst="rect">
            <a:avLst/>
          </a:prstGeom>
          <a:noFill/>
          <a:ln>
            <a:noFill/>
          </a:ln>
        </p:spPr>
        <p:txBody>
          <a:bodyPr wrap="square" lIns="91425" tIns="45700" rIns="91425" bIns="45700" anchor="b"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13"/>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14"/>
              </a:rPr>
              <a:t>Creative Commons Attribution-4.0 International License</a:t>
            </a:r>
            <a:r>
              <a:rPr lang="en-US" sz="800" dirty="0">
                <a:uFillTx/>
              </a:rPr>
              <a:t>.</a:t>
            </a:r>
          </a:p>
        </p:txBody>
      </p:sp>
    </p:spTree>
    <p:extLst>
      <p:ext uri="{BB962C8B-B14F-4D97-AF65-F5344CB8AC3E}">
        <p14:creationId xmlns:p14="http://schemas.microsoft.com/office/powerpoint/2010/main" val="3282902759"/>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5" r:id="rId6"/>
    <p:sldLayoutId id="2147483676" r:id="rId7"/>
    <p:sldLayoutId id="2147483677" r:id="rId8"/>
    <p:sldLayoutId id="2147483678" r:id="rId9"/>
    <p:sldLayoutId id="2147483679" r:id="rId10"/>
    <p:sldLayoutId id="2147483680" r:id="rId11"/>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86207595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customXml" Target="../ink/ink4.xml"/></Relationships>
</file>

<file path=ppt/slides/_rels/slide21.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5.xml"/><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modules/model_evalua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0.png"/><Relationship Id="rId10" Type="http://schemas.openxmlformats.org/officeDocument/2006/relationships/image" Target="../media/image90.png"/><Relationship Id="rId4" Type="http://schemas.openxmlformats.org/officeDocument/2006/relationships/customXml" Target="../ink/ink1.xml"/><Relationship Id="rId9" Type="http://schemas.openxmlformats.org/officeDocument/2006/relationships/customXml" Target="../ink/ink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604838" y="1150060"/>
            <a:ext cx="7919052" cy="2180166"/>
          </a:xfrm>
        </p:spPr>
        <p:txBody>
          <a:bodyPr anchor="ctr"/>
          <a:lstStyle/>
          <a:p>
            <a:pPr algn="ctr"/>
            <a:r>
              <a:rPr lang="en-US" altLang="x-none" sz="4000" dirty="0"/>
              <a:t>Regression Analysis</a:t>
            </a:r>
            <a:endParaRPr lang="en-US" altLang="en-US" sz="4000" dirty="0">
              <a:ln>
                <a:noFill/>
              </a:ln>
              <a:solidFill>
                <a:schemeClr val="accent4"/>
              </a:solidFill>
            </a:endParaRPr>
          </a:p>
        </p:txBody>
      </p:sp>
      <p:pic>
        <p:nvPicPr>
          <p:cNvPr id="6" name="Picture 2">
            <a:extLst>
              <a:ext uri="{FF2B5EF4-FFF2-40B4-BE49-F238E27FC236}">
                <a16:creationId xmlns:a16="http://schemas.microsoft.com/office/drawing/2014/main" id="{2A64FEAA-8957-41DD-B4A3-DD528411CF14}"/>
              </a:ext>
            </a:extLst>
          </p:cNvPr>
          <p:cNvPicPr>
            <a:picLocks noChangeAspect="1" noChangeArrowheads="1"/>
          </p:cNvPicPr>
          <p:nvPr/>
        </p:nvPicPr>
        <p:blipFill>
          <a:blip r:embed="rId3"/>
          <a:srcRect/>
          <a:stretch>
            <a:fillRect/>
          </a:stretch>
        </p:blipFill>
        <p:spPr bwMode="auto">
          <a:xfrm>
            <a:off x="3505623" y="3330226"/>
            <a:ext cx="2077453" cy="570217"/>
          </a:xfrm>
          <a:prstGeom prst="rect">
            <a:avLst/>
          </a:prstGeom>
          <a:noFill/>
        </p:spPr>
      </p:pic>
      <p:sp>
        <p:nvSpPr>
          <p:cNvPr id="5" name="TextBox 4">
            <a:extLst>
              <a:ext uri="{FF2B5EF4-FFF2-40B4-BE49-F238E27FC236}">
                <a16:creationId xmlns:a16="http://schemas.microsoft.com/office/drawing/2014/main" id="{7F1E3889-3762-9CCC-F89F-694A7AB2A2D8}"/>
              </a:ext>
            </a:extLst>
          </p:cNvPr>
          <p:cNvSpPr txBox="1"/>
          <p:nvPr/>
        </p:nvSpPr>
        <p:spPr>
          <a:xfrm>
            <a:off x="6459687" y="351064"/>
            <a:ext cx="2167581" cy="276999"/>
          </a:xfrm>
          <a:prstGeom prst="rect">
            <a:avLst/>
          </a:prstGeom>
          <a:noFill/>
        </p:spPr>
        <p:txBody>
          <a:bodyPr wrap="square" rtlCol="0">
            <a:spAutoFit/>
          </a:bodyPr>
          <a:lstStyle/>
          <a:p>
            <a:r>
              <a:rPr lang="en-US" sz="1200" dirty="0">
                <a:solidFill>
                  <a:schemeClr val="accent2"/>
                </a:solidFill>
                <a:latin typeface="Abadi Extra Light" panose="020B0604020202020204" pitchFamily="34" charset="0"/>
              </a:rPr>
              <a:t>Difficulty level: Introductory</a:t>
            </a:r>
            <a:endParaRPr lang="en-US" sz="1200" dirty="0">
              <a:solidFill>
                <a:schemeClr val="accent6"/>
              </a:solidFill>
              <a:latin typeface="Abadi Extra Light" panose="020B0604020202020204" pitchFamily="34" charset="0"/>
            </a:endParaRPr>
          </a:p>
        </p:txBody>
      </p:sp>
    </p:spTree>
    <p:extLst>
      <p:ext uri="{BB962C8B-B14F-4D97-AF65-F5344CB8AC3E}">
        <p14:creationId xmlns:p14="http://schemas.microsoft.com/office/powerpoint/2010/main" val="66863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0" y="427806"/>
            <a:ext cx="7912519" cy="873446"/>
          </a:xfrm>
        </p:spPr>
        <p:txBody>
          <a:bodyPr anchor="b">
            <a:normAutofit/>
          </a:bodyPr>
          <a:lstStyle/>
          <a:p>
            <a:r>
              <a:rPr lang="en-US" sz="4000" dirty="0"/>
              <a:t>How To Generate the Model</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01959" y="1543683"/>
            <a:ext cx="7992837" cy="3680929"/>
          </a:xfrm>
        </p:spPr>
        <p:txBody>
          <a:bodyPr vert="horz" wrap="square" lIns="68580" tIns="34290" rIns="68580" bIns="34290" rtlCol="0" anchor="t" anchorCtr="0">
            <a:normAutofit/>
          </a:bodyPr>
          <a:lstStyle/>
          <a:p>
            <a:pPr marL="457200" indent="-342900">
              <a:buClr>
                <a:schemeClr val="tx1"/>
              </a:buClr>
            </a:pPr>
            <a:r>
              <a:rPr lang="en-US" sz="2200" dirty="0"/>
              <a:t>Gradient descent: </a:t>
            </a:r>
          </a:p>
          <a:p>
            <a:pPr marL="876300" lvl="1" indent="-342900">
              <a:buClr>
                <a:schemeClr val="tx1"/>
              </a:buClr>
              <a:buSzPct val="100000"/>
              <a:buFont typeface="+mj-lt"/>
              <a:buAutoNum type="arabicPeriod"/>
            </a:pPr>
            <a:r>
              <a:rPr lang="en-US" sz="2000" dirty="0"/>
              <a:t>Randomly initialize the parameters (i.e., coefficients and intercept)</a:t>
            </a:r>
          </a:p>
          <a:p>
            <a:pPr marL="876300" lvl="1" indent="-342900">
              <a:buClr>
                <a:schemeClr val="tx1"/>
              </a:buClr>
              <a:buSzPct val="100000"/>
              <a:buFont typeface="+mj-lt"/>
              <a:buAutoNum type="arabicPeriod"/>
            </a:pPr>
            <a:r>
              <a:rPr lang="en-US" sz="2000" dirty="0"/>
              <a:t>Update the parameters to minimize the loss function</a:t>
            </a:r>
          </a:p>
          <a:p>
            <a:pPr marL="876300" lvl="1" indent="-342900">
              <a:buClr>
                <a:schemeClr val="tx1"/>
              </a:buClr>
              <a:buSzPct val="100000"/>
              <a:buFont typeface="+mj-lt"/>
              <a:buAutoNum type="arabicPeriod"/>
            </a:pPr>
            <a:r>
              <a:rPr lang="en-US" sz="2000" dirty="0"/>
              <a:t>Repeat Step 2 until converges</a:t>
            </a:r>
          </a:p>
          <a:p>
            <a:pPr lvl="1">
              <a:buClr>
                <a:schemeClr val="tx1"/>
              </a:buClr>
            </a:pPr>
            <a:endParaRPr lang="en-US" dirty="0"/>
          </a:p>
          <a:p>
            <a:pPr marL="457200" indent="-342900">
              <a:buClr>
                <a:schemeClr val="tx1"/>
              </a:buClr>
            </a:pPr>
            <a:r>
              <a:rPr lang="en-US" sz="2200" dirty="0"/>
              <a:t>Loss function: </a:t>
            </a:r>
          </a:p>
        </p:txBody>
      </p:sp>
      <p:pic>
        <p:nvPicPr>
          <p:cNvPr id="5" name="Picture 4">
            <a:extLst>
              <a:ext uri="{FF2B5EF4-FFF2-40B4-BE49-F238E27FC236}">
                <a16:creationId xmlns:a16="http://schemas.microsoft.com/office/drawing/2014/main" id="{522A9D94-D849-EE64-1C54-AB47E8B1D439}"/>
              </a:ext>
            </a:extLst>
          </p:cNvPr>
          <p:cNvPicPr>
            <a:picLocks noChangeAspect="1"/>
          </p:cNvPicPr>
          <p:nvPr/>
        </p:nvPicPr>
        <p:blipFill>
          <a:blip r:embed="rId3"/>
          <a:stretch>
            <a:fillRect/>
          </a:stretch>
        </p:blipFill>
        <p:spPr>
          <a:xfrm>
            <a:off x="2813014" y="3445691"/>
            <a:ext cx="3062690" cy="2020072"/>
          </a:xfrm>
          <a:prstGeom prst="rect">
            <a:avLst/>
          </a:prstGeom>
        </p:spPr>
      </p:pic>
    </p:spTree>
    <p:extLst>
      <p:ext uri="{BB962C8B-B14F-4D97-AF65-F5344CB8AC3E}">
        <p14:creationId xmlns:p14="http://schemas.microsoft.com/office/powerpoint/2010/main" val="694871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2691556-9E93-6D3C-078F-3D1189D9B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67" y="973644"/>
            <a:ext cx="4450046" cy="33375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7C4CD71-60AF-D22A-1710-E725B8982376}"/>
              </a:ext>
            </a:extLst>
          </p:cNvPr>
          <p:cNvSpPr/>
          <p:nvPr/>
        </p:nvSpPr>
        <p:spPr>
          <a:xfrm>
            <a:off x="1031106" y="4947469"/>
            <a:ext cx="7240813" cy="523220"/>
          </a:xfrm>
          <a:prstGeom prst="rect">
            <a:avLst/>
          </a:prstGeom>
        </p:spPr>
        <p:txBody>
          <a:bodyPr wrap="square">
            <a:spAutoFit/>
          </a:bodyPr>
          <a:lstStyle/>
          <a:p>
            <a:r>
              <a:rPr lang="en-US" dirty="0">
                <a:solidFill>
                  <a:srgbClr val="2996EE"/>
                </a:solidFill>
              </a:rPr>
              <a:t>https://</a:t>
            </a:r>
            <a:r>
              <a:rPr lang="en-US" dirty="0" err="1">
                <a:solidFill>
                  <a:srgbClr val="2996EE"/>
                </a:solidFill>
              </a:rPr>
              <a:t>medium.com</a:t>
            </a:r>
            <a:r>
              <a:rPr lang="en-US" dirty="0">
                <a:solidFill>
                  <a:srgbClr val="2996EE"/>
                </a:solidFill>
              </a:rPr>
              <a:t>/</a:t>
            </a:r>
            <a:r>
              <a:rPr lang="en-US" dirty="0" err="1">
                <a:solidFill>
                  <a:srgbClr val="2996EE"/>
                </a:solidFill>
              </a:rPr>
              <a:t>swlh</a:t>
            </a:r>
            <a:r>
              <a:rPr lang="en-US" dirty="0">
                <a:solidFill>
                  <a:srgbClr val="2996EE"/>
                </a:solidFill>
              </a:rPr>
              <a:t>/from-animation-to-intuition-linear-regression-and-logistic-regression-f641a31e1caf</a:t>
            </a:r>
          </a:p>
        </p:txBody>
      </p:sp>
      <p:pic>
        <p:nvPicPr>
          <p:cNvPr id="9" name="Picture 4">
            <a:extLst>
              <a:ext uri="{FF2B5EF4-FFF2-40B4-BE49-F238E27FC236}">
                <a16:creationId xmlns:a16="http://schemas.microsoft.com/office/drawing/2014/main" id="{B7928D91-E30A-8219-9EB0-2A7D0174D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713" y="932488"/>
            <a:ext cx="4559794" cy="34198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9E66EF-F041-98B6-FDB2-1423D401FED2}"/>
              </a:ext>
            </a:extLst>
          </p:cNvPr>
          <p:cNvSpPr txBox="1"/>
          <p:nvPr/>
        </p:nvSpPr>
        <p:spPr>
          <a:xfrm>
            <a:off x="496882" y="4376418"/>
            <a:ext cx="3919831" cy="646331"/>
          </a:xfrm>
          <a:prstGeom prst="rect">
            <a:avLst/>
          </a:prstGeom>
          <a:noFill/>
        </p:spPr>
        <p:txBody>
          <a:bodyPr wrap="square">
            <a:spAutoFit/>
          </a:bodyPr>
          <a:lstStyle/>
          <a:p>
            <a:r>
              <a:rPr lang="en-US" sz="1800" b="1" i="0" dirty="0">
                <a:solidFill>
                  <a:schemeClr val="tx1"/>
                </a:solidFill>
                <a:effectLst/>
                <a:latin typeface="Arial" panose="020B0604020202020204" pitchFamily="34" charset="0"/>
              </a:rPr>
              <a:t>Stochastic gradient descent for 2D linear regression</a:t>
            </a:r>
            <a:endParaRPr lang="en-US" sz="1800" b="1" dirty="0">
              <a:solidFill>
                <a:schemeClr val="tx1"/>
              </a:solidFill>
              <a:latin typeface="Arial" panose="020B0604020202020204" pitchFamily="34" charset="0"/>
            </a:endParaRPr>
          </a:p>
        </p:txBody>
      </p:sp>
      <p:sp>
        <p:nvSpPr>
          <p:cNvPr id="11" name="TextBox 10">
            <a:extLst>
              <a:ext uri="{FF2B5EF4-FFF2-40B4-BE49-F238E27FC236}">
                <a16:creationId xmlns:a16="http://schemas.microsoft.com/office/drawing/2014/main" id="{08CA4540-27CD-E7B4-A0C0-E6DB30481BC7}"/>
              </a:ext>
            </a:extLst>
          </p:cNvPr>
          <p:cNvSpPr txBox="1"/>
          <p:nvPr/>
        </p:nvSpPr>
        <p:spPr>
          <a:xfrm>
            <a:off x="4757328" y="4372724"/>
            <a:ext cx="3320716" cy="369332"/>
          </a:xfrm>
          <a:prstGeom prst="rect">
            <a:avLst/>
          </a:prstGeom>
          <a:noFill/>
        </p:spPr>
        <p:txBody>
          <a:bodyPr wrap="square">
            <a:spAutoFit/>
          </a:bodyPr>
          <a:lstStyle/>
          <a:p>
            <a:r>
              <a:rPr lang="en-US" sz="1800" b="1" dirty="0">
                <a:solidFill>
                  <a:schemeClr val="tx1"/>
                </a:solidFill>
              </a:rPr>
              <a:t>Batch gradient descent</a:t>
            </a:r>
          </a:p>
        </p:txBody>
      </p:sp>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402290" y="416723"/>
            <a:ext cx="8339417" cy="873446"/>
          </a:xfrm>
        </p:spPr>
        <p:txBody>
          <a:bodyPr anchor="b">
            <a:noAutofit/>
          </a:bodyPr>
          <a:lstStyle/>
          <a:p>
            <a:r>
              <a:rPr lang="en-US" sz="4000" dirty="0">
                <a:solidFill>
                  <a:schemeClr val="tx1"/>
                </a:solidFill>
              </a:rPr>
              <a:t>Optimization through gradient descent </a:t>
            </a:r>
          </a:p>
        </p:txBody>
      </p:sp>
    </p:spTree>
    <p:extLst>
      <p:ext uri="{BB962C8B-B14F-4D97-AF65-F5344CB8AC3E}">
        <p14:creationId xmlns:p14="http://schemas.microsoft.com/office/powerpoint/2010/main" val="37966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altLang="zh-CN" dirty="0"/>
              <a:t>Model</a:t>
            </a:r>
            <a:r>
              <a:rPr lang="zh-CN" altLang="en-US" dirty="0"/>
              <a:t> </a:t>
            </a:r>
            <a:r>
              <a:rPr lang="en-US" altLang="zh-CN" dirty="0"/>
              <a:t>Quality</a:t>
            </a:r>
            <a:endParaRPr lang="en-US" dirty="0"/>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554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3" y="415574"/>
                <a:ext cx="7912519" cy="873446"/>
              </a:xfrm>
            </p:spPr>
            <p:txBody>
              <a:bodyPr anchor="b">
                <a:normAutofit/>
              </a:bodyPr>
              <a:lstStyle/>
              <a:p>
                <a:r>
                  <a:rPr lang="en-US" altLang="zh-CN" sz="4000" dirty="0">
                    <a:solidFill>
                      <a:schemeClr val="tx1"/>
                    </a:solidFill>
                  </a:rPr>
                  <a:t>Understand 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3" y="415574"/>
                <a:ext cx="7912519" cy="873446"/>
              </a:xfrm>
              <a:blipFill>
                <a:blip r:embed="rId3"/>
                <a:stretch>
                  <a:fillRect b="-2587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786" y="1514635"/>
            <a:ext cx="7992837" cy="3680929"/>
          </a:xfrm>
        </p:spPr>
        <p:txBody>
          <a:bodyPr vert="horz" wrap="square" lIns="68580" tIns="34290" rIns="68580" bIns="34290" rtlCol="0" anchor="t" anchorCtr="0">
            <a:noAutofit/>
          </a:bodyPr>
          <a:lstStyle/>
          <a:p>
            <a:pPr marL="457200" indent="-342900">
              <a:buClr>
                <a:schemeClr val="tx1"/>
              </a:buClr>
            </a:pPr>
            <a:r>
              <a:rPr lang="en-US" altLang="zh-CN" sz="2400" dirty="0"/>
              <a:t>Model is formed by calculating</a:t>
            </a:r>
            <a:r>
              <a:rPr lang="zh-CN" altLang="en-US" sz="2400" dirty="0"/>
              <a:t> </a:t>
            </a:r>
            <a:r>
              <a:rPr lang="en-US" altLang="zh-CN" sz="2400" dirty="0"/>
              <a:t>the</a:t>
            </a:r>
            <a:r>
              <a:rPr lang="zh-CN" altLang="en-US" sz="2400" dirty="0"/>
              <a:t> </a:t>
            </a:r>
            <a:r>
              <a:rPr lang="en-US" altLang="zh-CN" sz="2400" dirty="0"/>
              <a:t>coefficient(s)</a:t>
            </a:r>
            <a:r>
              <a:rPr lang="zh-CN" altLang="en-US" sz="2400" dirty="0"/>
              <a:t> </a:t>
            </a:r>
            <a:r>
              <a:rPr lang="en-US" altLang="zh-CN" sz="2400" dirty="0"/>
              <a:t>and</a:t>
            </a:r>
            <a:r>
              <a:rPr lang="zh-CN" altLang="en-US" sz="2400" dirty="0"/>
              <a:t> </a:t>
            </a:r>
            <a:r>
              <a:rPr lang="en-US" altLang="zh-CN" sz="2400" dirty="0"/>
              <a:t>intercept.</a:t>
            </a:r>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marL="457200" indent="-342900">
              <a:buClr>
                <a:schemeClr val="tx1"/>
              </a:buClr>
            </a:pPr>
            <a:r>
              <a:rPr lang="en-US" altLang="zh-CN" sz="2400" dirty="0"/>
              <a:t>Which</a:t>
            </a:r>
            <a:r>
              <a:rPr lang="zh-CN" altLang="en-US" sz="2400" dirty="0"/>
              <a:t> </a:t>
            </a:r>
            <a:r>
              <a:rPr lang="en-US" altLang="zh-CN" sz="2400" dirty="0"/>
              <a:t>one</a:t>
            </a:r>
            <a:r>
              <a:rPr lang="zh-CN" altLang="en-US" sz="2400" dirty="0"/>
              <a:t> </a:t>
            </a:r>
            <a:r>
              <a:rPr lang="en-US" altLang="zh-CN" sz="2400" dirty="0"/>
              <a:t>is</a:t>
            </a:r>
            <a:r>
              <a:rPr lang="zh-CN" altLang="en-US" sz="2400" dirty="0"/>
              <a:t> </a:t>
            </a:r>
            <a:r>
              <a:rPr lang="en-US" altLang="zh-CN" sz="2400" dirty="0"/>
              <a:t>better?</a:t>
            </a:r>
            <a:r>
              <a:rPr lang="zh-CN" altLang="en-US" sz="2400" dirty="0"/>
              <a:t>  </a:t>
            </a:r>
            <a:endParaRPr lang="en-US" sz="2400" dirty="0"/>
          </a:p>
        </p:txBody>
      </p:sp>
      <p:pic>
        <p:nvPicPr>
          <p:cNvPr id="5" name="Picture 4">
            <a:extLst>
              <a:ext uri="{FF2B5EF4-FFF2-40B4-BE49-F238E27FC236}">
                <a16:creationId xmlns:a16="http://schemas.microsoft.com/office/drawing/2014/main" id="{A5C5A73E-C6E0-BDE8-90FD-C63B56670786}"/>
              </a:ext>
            </a:extLst>
          </p:cNvPr>
          <p:cNvPicPr>
            <a:picLocks noChangeAspect="1"/>
          </p:cNvPicPr>
          <p:nvPr/>
        </p:nvPicPr>
        <p:blipFill>
          <a:blip r:embed="rId4"/>
          <a:stretch>
            <a:fillRect/>
          </a:stretch>
        </p:blipFill>
        <p:spPr>
          <a:xfrm>
            <a:off x="2793249" y="2145250"/>
            <a:ext cx="3513122" cy="2462687"/>
          </a:xfrm>
          <a:prstGeom prst="rect">
            <a:avLst/>
          </a:prstGeom>
        </p:spPr>
      </p:pic>
    </p:spTree>
    <p:extLst>
      <p:ext uri="{BB962C8B-B14F-4D97-AF65-F5344CB8AC3E}">
        <p14:creationId xmlns:p14="http://schemas.microsoft.com/office/powerpoint/2010/main" val="151159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2030"/>
            <a:ext cx="7912519" cy="873446"/>
          </a:xfrm>
        </p:spPr>
        <p:txBody>
          <a:bodyPr anchor="b">
            <a:normAutofit/>
          </a:bodyPr>
          <a:lstStyle/>
          <a:p>
            <a:r>
              <a:rPr lang="en-US" altLang="zh-CN" sz="4000" dirty="0">
                <a:solidFill>
                  <a:schemeClr val="tx1"/>
                </a:solidFill>
              </a:rPr>
              <a:t>Residuals</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403" y="1512297"/>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t>The</a:t>
            </a:r>
            <a:r>
              <a:rPr lang="zh-CN" altLang="en-US" sz="2400" dirty="0"/>
              <a:t> </a:t>
            </a:r>
            <a:r>
              <a:rPr lang="en-US" altLang="zh-CN" sz="2400" dirty="0"/>
              <a:t>difference</a:t>
            </a:r>
            <a:r>
              <a:rPr lang="zh-CN" altLang="en-US" sz="2400" dirty="0"/>
              <a:t> </a:t>
            </a:r>
            <a:r>
              <a:rPr lang="en-US" altLang="zh-CN" sz="2400" dirty="0"/>
              <a:t>between</a:t>
            </a:r>
            <a:r>
              <a:rPr lang="zh-CN" altLang="en-US" sz="2400" dirty="0"/>
              <a:t> </a:t>
            </a:r>
            <a:r>
              <a:rPr lang="en-US" altLang="zh-CN" sz="2400" dirty="0"/>
              <a:t>actual</a:t>
            </a:r>
            <a:r>
              <a:rPr lang="zh-CN" altLang="en-US" sz="2400" dirty="0"/>
              <a:t> </a:t>
            </a:r>
            <a:r>
              <a:rPr lang="en-US" altLang="zh-CN" sz="2400" dirty="0"/>
              <a:t>values</a:t>
            </a:r>
            <a:r>
              <a:rPr lang="zh-CN" altLang="en-US" sz="2400" dirty="0"/>
              <a:t> </a:t>
            </a:r>
            <a:r>
              <a:rPr lang="en-US" altLang="zh-CN" sz="2400" dirty="0"/>
              <a:t>and</a:t>
            </a:r>
            <a:r>
              <a:rPr lang="zh-CN" altLang="en-US" sz="2400" dirty="0"/>
              <a:t> </a:t>
            </a:r>
            <a:r>
              <a:rPr lang="en-US" altLang="zh-CN" sz="2400" dirty="0"/>
              <a:t>their</a:t>
            </a:r>
            <a:r>
              <a:rPr lang="zh-CN" altLang="en-US" sz="2400" dirty="0"/>
              <a:t> </a:t>
            </a:r>
            <a:r>
              <a:rPr lang="en-US" altLang="zh-CN" sz="2400" dirty="0"/>
              <a:t>predicted</a:t>
            </a:r>
            <a:r>
              <a:rPr lang="zh-CN" altLang="en-US" sz="2400" dirty="0"/>
              <a:t> </a:t>
            </a:r>
            <a:r>
              <a:rPr lang="en-US" altLang="zh-CN" sz="2400" dirty="0"/>
              <a:t>values</a:t>
            </a:r>
            <a:r>
              <a:rPr lang="zh-CN" altLang="en-US" sz="2400" dirty="0"/>
              <a:t> </a:t>
            </a:r>
            <a:endParaRPr lang="en-US" altLang="zh-CN" sz="2400" dirty="0"/>
          </a:p>
          <a:p>
            <a:pPr>
              <a:buClr>
                <a:schemeClr val="tx1"/>
              </a:buClr>
            </a:pPr>
            <a:endParaRPr lang="en-US" sz="2400" dirty="0"/>
          </a:p>
          <a:p>
            <a:pPr>
              <a:buClr>
                <a:schemeClr val="tx1"/>
              </a:buClr>
            </a:pPr>
            <a:endParaRPr lang="en-US" sz="2400" dirty="0"/>
          </a:p>
          <a:p>
            <a:pPr>
              <a:buClr>
                <a:schemeClr val="tx1"/>
              </a:buClr>
            </a:pPr>
            <a:endParaRPr lang="en-US" sz="2400" dirty="0"/>
          </a:p>
          <a:p>
            <a:pPr>
              <a:buClr>
                <a:schemeClr val="tx1"/>
              </a:buClr>
            </a:pPr>
            <a:endParaRPr lang="en-US" sz="2400" dirty="0"/>
          </a:p>
          <a:p>
            <a:pPr marL="457200" indent="-342900">
              <a:buClr>
                <a:schemeClr val="tx1"/>
              </a:buClr>
            </a:pPr>
            <a:r>
              <a:rPr lang="en-US" altLang="zh-CN" sz="2400" dirty="0"/>
              <a:t>Find</a:t>
            </a:r>
            <a:r>
              <a:rPr lang="zh-CN" altLang="en-US" sz="2400" dirty="0"/>
              <a:t> </a:t>
            </a:r>
            <a:r>
              <a:rPr lang="en-US" altLang="zh-CN" sz="2400" dirty="0"/>
              <a:t>the</a:t>
            </a:r>
            <a:r>
              <a:rPr lang="zh-CN" altLang="en-US" sz="2400" dirty="0"/>
              <a:t> </a:t>
            </a:r>
            <a:r>
              <a:rPr lang="en-US" altLang="zh-CN" sz="2400" dirty="0"/>
              <a:t>regression</a:t>
            </a:r>
            <a:r>
              <a:rPr lang="zh-CN" altLang="en-US" sz="2400" dirty="0"/>
              <a:t> </a:t>
            </a:r>
            <a:r>
              <a:rPr lang="en-US" altLang="zh-CN" sz="2400" dirty="0"/>
              <a:t>model</a:t>
            </a:r>
            <a:r>
              <a:rPr lang="zh-CN" altLang="en-US" sz="2400" dirty="0"/>
              <a:t> </a:t>
            </a:r>
            <a:r>
              <a:rPr lang="en-US" altLang="zh-CN" sz="2400" dirty="0"/>
              <a:t>where</a:t>
            </a:r>
            <a:r>
              <a:rPr lang="zh-CN" altLang="en-US" sz="2400" dirty="0"/>
              <a:t> </a:t>
            </a:r>
            <a:r>
              <a:rPr lang="en-US" altLang="zh-CN" sz="2400" dirty="0"/>
              <a:t>residuals</a:t>
            </a:r>
            <a:r>
              <a:rPr lang="zh-CN" altLang="en-US" sz="2400" dirty="0"/>
              <a:t> </a:t>
            </a:r>
            <a:r>
              <a:rPr lang="en-US" altLang="zh-CN" sz="2400" dirty="0"/>
              <a:t>are</a:t>
            </a:r>
            <a:r>
              <a:rPr lang="zh-CN" altLang="en-US" sz="2400" dirty="0"/>
              <a:t> </a:t>
            </a:r>
            <a:r>
              <a:rPr lang="en-US" altLang="zh-CN" sz="2400" dirty="0"/>
              <a:t>small</a:t>
            </a:r>
            <a:r>
              <a:rPr lang="zh-CN" altLang="en-US" sz="2400" dirty="0"/>
              <a:t> </a:t>
            </a:r>
            <a:r>
              <a:rPr lang="en-US" altLang="zh-CN" sz="2400" dirty="0"/>
              <a:t>and</a:t>
            </a:r>
            <a:r>
              <a:rPr lang="zh-CN" altLang="en-US" sz="2400" dirty="0"/>
              <a:t> </a:t>
            </a:r>
            <a:r>
              <a:rPr lang="en-US" altLang="zh-CN" sz="2400" dirty="0"/>
              <a:t>unbiased</a:t>
            </a:r>
            <a:r>
              <a:rPr lang="zh-CN" altLang="en-US" sz="2400" dirty="0"/>
              <a:t> </a:t>
            </a:r>
            <a:r>
              <a:rPr lang="en-US" altLang="zh-CN" sz="2400" dirty="0"/>
              <a:t>(i.e.,</a:t>
            </a:r>
            <a:r>
              <a:rPr lang="zh-CN" altLang="en-US" sz="2400" dirty="0"/>
              <a:t> </a:t>
            </a:r>
            <a:r>
              <a:rPr lang="en-US" altLang="zh-CN" sz="2400" dirty="0"/>
              <a:t>random)</a:t>
            </a:r>
            <a:endParaRPr lang="en-US" sz="2400" dirty="0"/>
          </a:p>
        </p:txBody>
      </p:sp>
      <p:pic>
        <p:nvPicPr>
          <p:cNvPr id="6" name="Picture 5">
            <a:extLst>
              <a:ext uri="{FF2B5EF4-FFF2-40B4-BE49-F238E27FC236}">
                <a16:creationId xmlns:a16="http://schemas.microsoft.com/office/drawing/2014/main" id="{736D55D1-9268-D554-CCA1-BE8F630F8B58}"/>
              </a:ext>
            </a:extLst>
          </p:cNvPr>
          <p:cNvPicPr>
            <a:picLocks noChangeAspect="1"/>
          </p:cNvPicPr>
          <p:nvPr/>
        </p:nvPicPr>
        <p:blipFill>
          <a:blip r:embed="rId3"/>
          <a:stretch>
            <a:fillRect/>
          </a:stretch>
        </p:blipFill>
        <p:spPr>
          <a:xfrm>
            <a:off x="2836212" y="2361658"/>
            <a:ext cx="2646932" cy="1632134"/>
          </a:xfrm>
          <a:prstGeom prst="rect">
            <a:avLst/>
          </a:prstGeom>
        </p:spPr>
      </p:pic>
    </p:spTree>
    <p:extLst>
      <p:ext uri="{BB962C8B-B14F-4D97-AF65-F5344CB8AC3E}">
        <p14:creationId xmlns:p14="http://schemas.microsoft.com/office/powerpoint/2010/main" val="372088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C96D-4B66-434E-B6E0-C5B6F695AAA5}"/>
              </a:ext>
            </a:extLst>
          </p:cNvPr>
          <p:cNvSpPr>
            <a:spLocks noGrp="1"/>
          </p:cNvSpPr>
          <p:nvPr>
            <p:ph type="title"/>
          </p:nvPr>
        </p:nvSpPr>
        <p:spPr>
          <a:xfrm>
            <a:off x="470263" y="361962"/>
            <a:ext cx="8157007" cy="1089755"/>
          </a:xfrm>
        </p:spPr>
        <p:txBody>
          <a:bodyPr/>
          <a:lstStyle/>
          <a:p>
            <a:r>
              <a:rPr lang="en-US" altLang="zh-CN" sz="4000" dirty="0">
                <a:solidFill>
                  <a:schemeClr val="tx1"/>
                </a:solidFill>
              </a:rPr>
              <a:t>Plot</a:t>
            </a:r>
            <a:r>
              <a:rPr lang="zh-CN" altLang="en-US" sz="4000" dirty="0">
                <a:solidFill>
                  <a:schemeClr val="tx1"/>
                </a:solidFill>
              </a:rPr>
              <a:t> </a:t>
            </a:r>
            <a:r>
              <a:rPr lang="en-US" altLang="zh-CN" sz="4000" dirty="0">
                <a:solidFill>
                  <a:schemeClr val="tx1"/>
                </a:solidFill>
              </a:rPr>
              <a:t>the</a:t>
            </a:r>
            <a:r>
              <a:rPr lang="zh-CN" altLang="en-US" sz="4000" dirty="0">
                <a:solidFill>
                  <a:schemeClr val="tx1"/>
                </a:solidFill>
              </a:rPr>
              <a:t> </a:t>
            </a:r>
            <a:r>
              <a:rPr lang="en-US" altLang="zh-CN" sz="4000" dirty="0">
                <a:solidFill>
                  <a:schemeClr val="tx1"/>
                </a:solidFill>
              </a:rPr>
              <a:t>residuals</a:t>
            </a:r>
            <a:endParaRPr lang="en-US" sz="4000" dirty="0">
              <a:solidFill>
                <a:schemeClr val="tx1"/>
              </a:solidFill>
            </a:endParaRPr>
          </a:p>
        </p:txBody>
      </p:sp>
      <p:pic>
        <p:nvPicPr>
          <p:cNvPr id="5" name="Picture 4">
            <a:extLst>
              <a:ext uri="{FF2B5EF4-FFF2-40B4-BE49-F238E27FC236}">
                <a16:creationId xmlns:a16="http://schemas.microsoft.com/office/drawing/2014/main" id="{F812C54C-D9F4-654C-878A-87EB1EFDC74A}"/>
              </a:ext>
            </a:extLst>
          </p:cNvPr>
          <p:cNvPicPr>
            <a:picLocks noChangeAspect="1"/>
          </p:cNvPicPr>
          <p:nvPr/>
        </p:nvPicPr>
        <p:blipFill>
          <a:blip r:embed="rId3"/>
          <a:stretch>
            <a:fillRect/>
          </a:stretch>
        </p:blipFill>
        <p:spPr>
          <a:xfrm>
            <a:off x="4784119" y="1998026"/>
            <a:ext cx="3155312" cy="2260033"/>
          </a:xfrm>
          <a:prstGeom prst="rect">
            <a:avLst/>
          </a:prstGeom>
        </p:spPr>
      </p:pic>
      <p:pic>
        <p:nvPicPr>
          <p:cNvPr id="7" name="Picture 6">
            <a:extLst>
              <a:ext uri="{FF2B5EF4-FFF2-40B4-BE49-F238E27FC236}">
                <a16:creationId xmlns:a16="http://schemas.microsoft.com/office/drawing/2014/main" id="{48176E54-F6F2-6348-8AAE-15768CD54605}"/>
              </a:ext>
            </a:extLst>
          </p:cNvPr>
          <p:cNvPicPr>
            <a:picLocks noChangeAspect="1"/>
          </p:cNvPicPr>
          <p:nvPr/>
        </p:nvPicPr>
        <p:blipFill>
          <a:blip r:embed="rId4"/>
          <a:stretch>
            <a:fillRect/>
          </a:stretch>
        </p:blipFill>
        <p:spPr>
          <a:xfrm>
            <a:off x="609575" y="1998026"/>
            <a:ext cx="3183145" cy="2260033"/>
          </a:xfrm>
          <a:prstGeom prst="rect">
            <a:avLst/>
          </a:prstGeom>
        </p:spPr>
      </p:pic>
      <p:sp>
        <p:nvSpPr>
          <p:cNvPr id="8" name="TextBox 7">
            <a:extLst>
              <a:ext uri="{FF2B5EF4-FFF2-40B4-BE49-F238E27FC236}">
                <a16:creationId xmlns:a16="http://schemas.microsoft.com/office/drawing/2014/main" id="{01BC8626-BE33-EF42-A55D-73DE2CEA5038}"/>
              </a:ext>
            </a:extLst>
          </p:cNvPr>
          <p:cNvSpPr txBox="1"/>
          <p:nvPr/>
        </p:nvSpPr>
        <p:spPr>
          <a:xfrm>
            <a:off x="824728" y="1434320"/>
            <a:ext cx="3155312" cy="461665"/>
          </a:xfrm>
          <a:prstGeom prst="rect">
            <a:avLst/>
          </a:prstGeom>
          <a:noFill/>
        </p:spPr>
        <p:txBody>
          <a:bodyPr wrap="square" rtlCol="0">
            <a:spAutoFit/>
          </a:bodyPr>
          <a:lstStyle/>
          <a:p>
            <a:r>
              <a:rPr lang="en-US" altLang="zh-CN" sz="2400" dirty="0">
                <a:solidFill>
                  <a:schemeClr val="tx1"/>
                </a:solidFill>
              </a:rPr>
              <a:t>Which</a:t>
            </a:r>
            <a:r>
              <a:rPr lang="zh-CN" altLang="en-US" sz="2400" dirty="0">
                <a:solidFill>
                  <a:schemeClr val="tx1"/>
                </a:solidFill>
              </a:rPr>
              <a:t> </a:t>
            </a:r>
            <a:r>
              <a:rPr lang="en-US" altLang="zh-CN" sz="2400" dirty="0">
                <a:solidFill>
                  <a:schemeClr val="tx1"/>
                </a:solidFill>
              </a:rPr>
              <a:t>one</a:t>
            </a:r>
            <a:r>
              <a:rPr lang="zh-CN" altLang="en-US" sz="2400" dirty="0">
                <a:solidFill>
                  <a:schemeClr val="tx1"/>
                </a:solidFill>
              </a:rPr>
              <a:t> </a:t>
            </a:r>
            <a:r>
              <a:rPr lang="en-US" altLang="zh-CN" sz="2400" dirty="0">
                <a:solidFill>
                  <a:schemeClr val="tx1"/>
                </a:solidFill>
              </a:rPr>
              <a:t>is</a:t>
            </a:r>
            <a:r>
              <a:rPr lang="zh-CN" altLang="en-US" sz="2400" dirty="0">
                <a:solidFill>
                  <a:schemeClr val="tx1"/>
                </a:solidFill>
              </a:rPr>
              <a:t> </a:t>
            </a:r>
            <a:r>
              <a:rPr lang="en-US" altLang="zh-CN" sz="2400" dirty="0">
                <a:solidFill>
                  <a:schemeClr val="tx1"/>
                </a:solidFill>
              </a:rPr>
              <a:t>better?</a:t>
            </a:r>
            <a:r>
              <a:rPr lang="zh-CN" altLang="en-US" sz="2400" dirty="0">
                <a:solidFill>
                  <a:schemeClr val="tx1"/>
                </a:solidFill>
              </a:rPr>
              <a:t> </a:t>
            </a:r>
            <a:endParaRPr lang="en-US" sz="2400" dirty="0">
              <a:solidFill>
                <a:schemeClr val="tx1"/>
              </a:solidFill>
            </a:endParaRPr>
          </a:p>
        </p:txBody>
      </p:sp>
      <p:sp>
        <p:nvSpPr>
          <p:cNvPr id="9" name="TextBox 8">
            <a:extLst>
              <a:ext uri="{FF2B5EF4-FFF2-40B4-BE49-F238E27FC236}">
                <a16:creationId xmlns:a16="http://schemas.microsoft.com/office/drawing/2014/main" id="{E2311B04-958B-DF47-9207-250B887DC232}"/>
              </a:ext>
            </a:extLst>
          </p:cNvPr>
          <p:cNvSpPr txBox="1"/>
          <p:nvPr/>
        </p:nvSpPr>
        <p:spPr>
          <a:xfrm>
            <a:off x="4657353" y="4361898"/>
            <a:ext cx="3969917" cy="369332"/>
          </a:xfrm>
          <a:prstGeom prst="rect">
            <a:avLst/>
          </a:prstGeom>
          <a:noFill/>
        </p:spPr>
        <p:txBody>
          <a:bodyPr wrap="square" rtlCol="0">
            <a:spAutoFit/>
          </a:bodyPr>
          <a:lstStyle/>
          <a:p>
            <a:r>
              <a:rPr lang="en-US" altLang="zh-CN" sz="1800" dirty="0">
                <a:solidFill>
                  <a:srgbClr val="FF0000"/>
                </a:solidFill>
              </a:rPr>
              <a:t>You</a:t>
            </a:r>
            <a:r>
              <a:rPr lang="zh-CN" altLang="en-US" sz="1800" dirty="0">
                <a:solidFill>
                  <a:srgbClr val="FF0000"/>
                </a:solidFill>
              </a:rPr>
              <a:t> </a:t>
            </a:r>
            <a:r>
              <a:rPr lang="en-US" altLang="zh-CN" sz="1800" dirty="0">
                <a:solidFill>
                  <a:srgbClr val="FF0000"/>
                </a:solidFill>
              </a:rPr>
              <a:t>can’t</a:t>
            </a:r>
            <a:r>
              <a:rPr lang="zh-CN" altLang="en-US" sz="1800" dirty="0">
                <a:solidFill>
                  <a:srgbClr val="FF0000"/>
                </a:solidFill>
              </a:rPr>
              <a:t> </a:t>
            </a:r>
            <a:r>
              <a:rPr lang="en-US" altLang="zh-CN" sz="1800" dirty="0">
                <a:solidFill>
                  <a:srgbClr val="FF0000"/>
                </a:solidFill>
              </a:rPr>
              <a:t>trust</a:t>
            </a:r>
            <a:r>
              <a:rPr lang="zh-CN" altLang="en-US" sz="1800" dirty="0">
                <a:solidFill>
                  <a:srgbClr val="FF0000"/>
                </a:solidFill>
              </a:rPr>
              <a:t> </a:t>
            </a:r>
            <a:r>
              <a:rPr lang="en-US" altLang="zh-CN" sz="1800" dirty="0">
                <a:solidFill>
                  <a:srgbClr val="FF0000"/>
                </a:solidFill>
              </a:rPr>
              <a:t>a</a:t>
            </a:r>
            <a:r>
              <a:rPr lang="zh-CN" altLang="en-US" sz="1800" dirty="0">
                <a:solidFill>
                  <a:srgbClr val="FF0000"/>
                </a:solidFill>
              </a:rPr>
              <a:t> </a:t>
            </a:r>
            <a:r>
              <a:rPr lang="en-US" altLang="zh-CN" sz="1800" dirty="0">
                <a:solidFill>
                  <a:srgbClr val="FF0000"/>
                </a:solidFill>
              </a:rPr>
              <a:t>model</a:t>
            </a:r>
            <a:r>
              <a:rPr lang="zh-CN" altLang="en-US" sz="1800" dirty="0">
                <a:solidFill>
                  <a:srgbClr val="FF0000"/>
                </a:solidFill>
              </a:rPr>
              <a:t> </a:t>
            </a:r>
            <a:r>
              <a:rPr lang="en-US" altLang="zh-CN" sz="1800" dirty="0">
                <a:solidFill>
                  <a:srgbClr val="FF0000"/>
                </a:solidFill>
              </a:rPr>
              <a:t>that</a:t>
            </a:r>
            <a:r>
              <a:rPr lang="zh-CN" altLang="en-US" sz="1800" dirty="0">
                <a:solidFill>
                  <a:srgbClr val="FF0000"/>
                </a:solidFill>
              </a:rPr>
              <a:t> </a:t>
            </a:r>
            <a:r>
              <a:rPr lang="en-US" altLang="zh-CN" sz="1800" dirty="0">
                <a:solidFill>
                  <a:srgbClr val="FF0000"/>
                </a:solidFill>
              </a:rPr>
              <a:t>is</a:t>
            </a:r>
            <a:r>
              <a:rPr lang="zh-CN" altLang="en-US" sz="1800" dirty="0">
                <a:solidFill>
                  <a:srgbClr val="FF0000"/>
                </a:solidFill>
              </a:rPr>
              <a:t> </a:t>
            </a:r>
            <a:r>
              <a:rPr lang="en-US" altLang="zh-CN" sz="1800" dirty="0">
                <a:solidFill>
                  <a:srgbClr val="FF0000"/>
                </a:solidFill>
              </a:rPr>
              <a:t>biased</a:t>
            </a:r>
            <a:endParaRPr lang="en-US" sz="1800" dirty="0">
              <a:solidFill>
                <a:srgbClr val="FF0000"/>
              </a:solidFill>
            </a:endParaRPr>
          </a:p>
        </p:txBody>
      </p:sp>
    </p:spTree>
    <p:extLst>
      <p:ext uri="{BB962C8B-B14F-4D97-AF65-F5344CB8AC3E}">
        <p14:creationId xmlns:p14="http://schemas.microsoft.com/office/powerpoint/2010/main" val="159124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3" y="414423"/>
                <a:ext cx="7912519" cy="873446"/>
              </a:xfrm>
            </p:spPr>
            <p:txBody>
              <a:bodyPr anchor="b">
                <a:normAutofit/>
              </a:bodyPr>
              <a:lstStyle/>
              <a:p>
                <a:r>
                  <a:rPr lang="en-US" altLang="zh-CN" sz="4000" dirty="0">
                    <a:solidFill>
                      <a:schemeClr val="tx1"/>
                    </a:solidFill>
                  </a:rPr>
                  <a:t>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3" y="414423"/>
                <a:ext cx="7912519" cy="873446"/>
              </a:xfrm>
              <a:blipFill>
                <a:blip r:embed="rId3"/>
                <a:stretch>
                  <a:fillRect b="-25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02370" y="1539861"/>
                <a:ext cx="7992837" cy="3885508"/>
              </a:xfrm>
            </p:spPr>
            <p:txBody>
              <a:bodyPr vert="horz" wrap="square" lIns="68580" tIns="34290" rIns="68580" bIns="34290" rtlCol="0" anchor="t" anchorCtr="0">
                <a:normAutofit/>
              </a:bodyPr>
              <a:lstStyle/>
              <a:p>
                <a:pPr marL="457200" indent="-342900">
                  <a:buClr>
                    <a:schemeClr val="tx1"/>
                  </a:buClr>
                </a:pPr>
                <a14:m>
                  <m:oMath xmlns:m="http://schemas.openxmlformats.org/officeDocument/2006/math">
                    <m:sSup>
                      <m:sSupPr>
                        <m:ctrlPr>
                          <a:rPr lang="en-US" altLang="zh-CN" sz="2200" i="1" smtClean="0">
                            <a:solidFill>
                              <a:schemeClr val="tx1"/>
                            </a:solidFill>
                            <a:latin typeface="Cambria Math" panose="02040503050406030204" pitchFamily="18" charset="0"/>
                          </a:rPr>
                        </m:ctrlPr>
                      </m:sSupPr>
                      <m:e>
                        <m:r>
                          <a:rPr lang="en-US" altLang="zh-CN" sz="2200" i="1">
                            <a:solidFill>
                              <a:schemeClr val="tx1"/>
                            </a:solidFill>
                            <a:latin typeface="Cambria Math" panose="02040503050406030204" pitchFamily="18" charset="0"/>
                          </a:rPr>
                          <m:t>𝑅</m:t>
                        </m:r>
                      </m:e>
                      <m:sup>
                        <m:r>
                          <a:rPr lang="en-US" altLang="zh-CN" sz="2200" i="1">
                            <a:solidFill>
                              <a:schemeClr val="tx1"/>
                            </a:solidFill>
                            <a:latin typeface="Cambria Math" panose="02040503050406030204" pitchFamily="18" charset="0"/>
                          </a:rPr>
                          <m:t>2</m:t>
                        </m:r>
                      </m:sup>
                    </m:sSup>
                  </m:oMath>
                </a14:m>
                <a:r>
                  <a:rPr lang="zh-CN" altLang="en-US" sz="2200" dirty="0"/>
                  <a:t> </a:t>
                </a:r>
                <a:r>
                  <a:rPr lang="en-US" altLang="zh-CN" sz="2200" dirty="0"/>
                  <a:t>is</a:t>
                </a:r>
                <a:r>
                  <a:rPr lang="zh-CN" altLang="en-US" sz="2200" dirty="0"/>
                  <a:t> </a:t>
                </a:r>
                <a:r>
                  <a:rPr lang="en-US" altLang="zh-CN" sz="2200" dirty="0"/>
                  <a:t>always</a:t>
                </a:r>
                <a:r>
                  <a:rPr lang="zh-CN" altLang="en-US" sz="2200" dirty="0"/>
                  <a:t> </a:t>
                </a:r>
                <a:r>
                  <a:rPr lang="en-US" altLang="zh-CN" sz="2200" dirty="0"/>
                  <a:t>between</a:t>
                </a:r>
                <a:r>
                  <a:rPr lang="zh-CN" altLang="en-US" sz="2200" dirty="0"/>
                  <a:t> </a:t>
                </a:r>
                <a:r>
                  <a:rPr lang="en-US" altLang="zh-CN" sz="2200" dirty="0"/>
                  <a:t>0</a:t>
                </a:r>
                <a:r>
                  <a:rPr lang="zh-CN" altLang="en-US" sz="2200" dirty="0"/>
                  <a:t> </a:t>
                </a:r>
                <a:r>
                  <a:rPr lang="en-US" altLang="zh-CN" sz="2200" dirty="0"/>
                  <a:t>and</a:t>
                </a:r>
                <a:r>
                  <a:rPr lang="zh-CN" altLang="en-US" sz="2200" dirty="0"/>
                  <a:t> </a:t>
                </a:r>
                <a:r>
                  <a:rPr lang="en-US" altLang="zh-CN" sz="2200" dirty="0"/>
                  <a:t>1</a:t>
                </a:r>
                <a:r>
                  <a:rPr lang="zh-CN" altLang="en-US" sz="2200" dirty="0"/>
                  <a:t> </a:t>
                </a:r>
                <a:endParaRPr lang="en-US" altLang="zh-CN" sz="2200" dirty="0"/>
              </a:p>
              <a:p>
                <a:pPr marL="800100" lvl="1" indent="-319088">
                  <a:buClr>
                    <a:schemeClr val="tx1"/>
                  </a:buClr>
                </a:pPr>
                <a:r>
                  <a:rPr lang="en-US" altLang="zh-CN" dirty="0"/>
                  <a:t>0:</a:t>
                </a:r>
                <a:r>
                  <a:rPr lang="zh-CN" altLang="en-US" dirty="0"/>
                  <a:t> </a:t>
                </a:r>
                <a:r>
                  <a:rPr lang="en-US" altLang="zh-CN" dirty="0"/>
                  <a:t>means</a:t>
                </a:r>
                <a:r>
                  <a:rPr lang="zh-CN" altLang="en-US" dirty="0"/>
                  <a:t> </a:t>
                </a:r>
                <a:r>
                  <a:rPr lang="en-US" altLang="zh-CN" dirty="0"/>
                  <a:t>a</a:t>
                </a:r>
                <a:r>
                  <a:rPr lang="zh-CN" altLang="en-US" dirty="0"/>
                  <a:t> </a:t>
                </a:r>
                <a:r>
                  <a:rPr lang="en-US" altLang="zh-CN" dirty="0"/>
                  <a:t>model</a:t>
                </a:r>
                <a:r>
                  <a:rPr lang="zh-CN" altLang="en-US" dirty="0"/>
                  <a:t> </a:t>
                </a:r>
                <a:r>
                  <a:rPr lang="en-US" altLang="zh-CN" dirty="0"/>
                  <a:t>does</a:t>
                </a:r>
                <a:r>
                  <a:rPr lang="zh-CN" altLang="en-US" dirty="0"/>
                  <a:t> </a:t>
                </a:r>
                <a:r>
                  <a:rPr lang="en-US" altLang="zh-CN" dirty="0"/>
                  <a:t>not</a:t>
                </a:r>
                <a:r>
                  <a:rPr lang="zh-CN" altLang="en-US" dirty="0"/>
                  <a:t> </a:t>
                </a:r>
                <a:r>
                  <a:rPr lang="en-US" altLang="zh-CN" dirty="0"/>
                  <a:t>explain</a:t>
                </a:r>
                <a:r>
                  <a:rPr lang="zh-CN" altLang="en-US" dirty="0"/>
                  <a:t> </a:t>
                </a:r>
                <a:r>
                  <a:rPr lang="en-US" altLang="zh-CN" dirty="0"/>
                  <a:t>any</a:t>
                </a:r>
                <a:r>
                  <a:rPr lang="zh-CN" altLang="en-US" dirty="0"/>
                  <a:t> </a:t>
                </a:r>
                <a:r>
                  <a:rPr lang="en-US" altLang="zh-CN" dirty="0"/>
                  <a:t>variation</a:t>
                </a:r>
                <a:r>
                  <a:rPr lang="zh-CN" altLang="en-US" dirty="0"/>
                  <a:t> </a:t>
                </a:r>
                <a:r>
                  <a:rPr lang="en-US" altLang="zh-CN" dirty="0"/>
                  <a:t>in</a:t>
                </a:r>
                <a:r>
                  <a:rPr lang="zh-CN" altLang="en-US" dirty="0"/>
                  <a:t> </a:t>
                </a:r>
                <a:r>
                  <a:rPr lang="en-US" altLang="zh-CN" dirty="0"/>
                  <a:t>the</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around</a:t>
                </a:r>
                <a:r>
                  <a:rPr lang="zh-CN" altLang="en-US" dirty="0"/>
                  <a:t> </a:t>
                </a:r>
                <a:r>
                  <a:rPr lang="en-US" altLang="zh-CN" dirty="0"/>
                  <a:t>its</a:t>
                </a:r>
                <a:r>
                  <a:rPr lang="zh-CN" altLang="en-US" dirty="0"/>
                  <a:t> </a:t>
                </a:r>
                <a:r>
                  <a:rPr lang="en-US" altLang="zh-CN" dirty="0"/>
                  <a:t>mean</a:t>
                </a:r>
                <a:r>
                  <a:rPr lang="zh-CN" altLang="en-US" dirty="0"/>
                  <a:t> </a:t>
                </a:r>
                <a:r>
                  <a:rPr lang="en-US" altLang="zh-CN" dirty="0"/>
                  <a:t>(not</a:t>
                </a:r>
                <a:r>
                  <a:rPr lang="zh-CN" altLang="en-US" dirty="0"/>
                  <a:t> </a:t>
                </a:r>
                <a:r>
                  <a:rPr lang="en-US" altLang="zh-CN" dirty="0"/>
                  <a:t>desirable)</a:t>
                </a:r>
              </a:p>
              <a:p>
                <a:pPr marL="800100" lvl="1" indent="-319088">
                  <a:buClr>
                    <a:schemeClr val="tx1"/>
                  </a:buClr>
                </a:pPr>
                <a:r>
                  <a:rPr lang="en-US" altLang="zh-CN" dirty="0"/>
                  <a:t>1:</a:t>
                </a:r>
                <a:r>
                  <a:rPr lang="zh-CN" altLang="en-US" dirty="0"/>
                  <a:t> </a:t>
                </a:r>
                <a:r>
                  <a:rPr lang="en-US" altLang="zh-CN" dirty="0"/>
                  <a:t>means</a:t>
                </a:r>
                <a:r>
                  <a:rPr lang="zh-CN" altLang="en-US" dirty="0"/>
                  <a:t> </a:t>
                </a:r>
                <a:r>
                  <a:rPr lang="en-US" altLang="zh-CN" dirty="0"/>
                  <a:t>a</a:t>
                </a:r>
                <a:r>
                  <a:rPr lang="zh-CN" altLang="en-US" dirty="0"/>
                  <a:t> </a:t>
                </a:r>
                <a:r>
                  <a:rPr lang="en-US" altLang="zh-CN" dirty="0"/>
                  <a:t>model</a:t>
                </a:r>
                <a:r>
                  <a:rPr lang="zh-CN" altLang="en-US" dirty="0"/>
                  <a:t> </a:t>
                </a:r>
                <a:r>
                  <a:rPr lang="en-US" altLang="zh-CN" dirty="0"/>
                  <a:t>that</a:t>
                </a:r>
                <a:r>
                  <a:rPr lang="zh-CN" altLang="en-US" dirty="0"/>
                  <a:t> </a:t>
                </a:r>
                <a:r>
                  <a:rPr lang="en-US" altLang="zh-CN" dirty="0"/>
                  <a:t>explains</a:t>
                </a:r>
                <a:r>
                  <a:rPr lang="zh-CN" altLang="en-US" dirty="0"/>
                  <a:t> </a:t>
                </a:r>
                <a:r>
                  <a:rPr lang="en-US" altLang="zh-CN" dirty="0"/>
                  <a:t>all</a:t>
                </a:r>
                <a:r>
                  <a:rPr lang="zh-CN" altLang="en-US" dirty="0"/>
                  <a:t> </a:t>
                </a:r>
                <a:r>
                  <a:rPr lang="en-US" altLang="zh-CN" dirty="0"/>
                  <a:t>the</a:t>
                </a:r>
                <a:r>
                  <a:rPr lang="zh-CN" altLang="en-US" dirty="0"/>
                  <a:t> </a:t>
                </a:r>
                <a:r>
                  <a:rPr lang="en-US" altLang="zh-CN" dirty="0"/>
                  <a:t>variation</a:t>
                </a:r>
                <a:r>
                  <a:rPr lang="zh-CN" altLang="en-US" dirty="0"/>
                  <a:t> </a:t>
                </a:r>
                <a:r>
                  <a:rPr lang="en-US" altLang="zh-CN" dirty="0"/>
                  <a:t>in</a:t>
                </a:r>
                <a:r>
                  <a:rPr lang="zh-CN" altLang="en-US" dirty="0"/>
                  <a:t> </a:t>
                </a:r>
                <a:r>
                  <a:rPr lang="en-US" altLang="zh-CN" dirty="0"/>
                  <a:t>the</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around</a:t>
                </a:r>
                <a:r>
                  <a:rPr lang="zh-CN" altLang="en-US" dirty="0"/>
                  <a:t> </a:t>
                </a:r>
                <a:r>
                  <a:rPr lang="en-US" altLang="zh-CN" dirty="0"/>
                  <a:t>its</a:t>
                </a:r>
                <a:r>
                  <a:rPr lang="zh-CN" altLang="en-US" dirty="0"/>
                  <a:t> </a:t>
                </a:r>
                <a:r>
                  <a:rPr lang="en-US" altLang="zh-CN" dirty="0"/>
                  <a:t>mean</a:t>
                </a:r>
                <a:r>
                  <a:rPr lang="zh-CN" altLang="en-US" dirty="0"/>
                  <a:t> </a:t>
                </a:r>
                <a:r>
                  <a:rPr lang="en-US" altLang="zh-CN" dirty="0"/>
                  <a:t>(desirable)</a:t>
                </a:r>
              </a:p>
              <a:p>
                <a:pPr marL="481013" lvl="1"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𝑅</m:t>
                          </m:r>
                        </m:e>
                        <m:sup>
                          <m:r>
                            <a:rPr lang="en-US" altLang="zh-CN" sz="2000" i="1">
                              <a:solidFill>
                                <a:srgbClr val="FF0000"/>
                              </a:solidFill>
                              <a:latin typeface="Cambria Math" panose="02040503050406030204" pitchFamily="18" charset="0"/>
                            </a:rPr>
                            <m:t>2</m:t>
                          </m:r>
                        </m:sup>
                      </m:sSup>
                      <m:r>
                        <a:rPr lang="en-US" altLang="zh-CN" sz="2000" i="1">
                          <a:solidFill>
                            <a:srgbClr val="FF0000"/>
                          </a:solidFill>
                          <a:latin typeface="Cambria Math" panose="02040503050406030204" pitchFamily="18" charset="0"/>
                        </a:rPr>
                        <m:t>=1−</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rPr>
                            <m:t>𝑅𝑆𝑆</m:t>
                          </m:r>
                        </m:num>
                        <m:den>
                          <m:r>
                            <a:rPr lang="en-US" altLang="zh-CN" sz="2000" i="1">
                              <a:solidFill>
                                <a:srgbClr val="FF0000"/>
                              </a:solidFill>
                              <a:latin typeface="Cambria Math" panose="02040503050406030204" pitchFamily="18" charset="0"/>
                            </a:rPr>
                            <m:t>𝑇𝑆𝑆</m:t>
                          </m:r>
                        </m:den>
                      </m:f>
                    </m:oMath>
                  </m:oMathPara>
                </a14:m>
                <a:endParaRPr lang="en-US" sz="2000" dirty="0"/>
              </a:p>
              <a:p>
                <a:pPr>
                  <a:buClr>
                    <a:schemeClr val="tx1"/>
                  </a:buClr>
                </a:pPr>
                <a:endParaRPr lang="en-US" sz="2400" dirty="0">
                  <a:solidFill>
                    <a:schemeClr val="tx1"/>
                  </a:solidFill>
                </a:endParaRPr>
              </a:p>
              <a:p>
                <a:pPr>
                  <a:buClr>
                    <a:schemeClr val="tx1"/>
                  </a:buClr>
                </a:pPr>
                <a:endParaRPr lang="en-US" altLang="zh-CN"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602370" y="1539861"/>
                <a:ext cx="7992837" cy="3885508"/>
              </a:xfrm>
              <a:blipFill>
                <a:blip r:embed="rId4"/>
                <a:stretch>
                  <a:fillRect l="-686" t="-5024" r="-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DFFFFD-61E9-02C1-2965-A043BCD26162}"/>
                  </a:ext>
                </a:extLst>
              </p:cNvPr>
              <p:cNvSpPr txBox="1"/>
              <p:nvPr/>
            </p:nvSpPr>
            <p:spPr>
              <a:xfrm>
                <a:off x="2113635" y="3859691"/>
                <a:ext cx="4533549" cy="577722"/>
              </a:xfrm>
              <a:prstGeom prst="rect">
                <a:avLst/>
              </a:prstGeom>
              <a:noFill/>
              <a:ln>
                <a:solidFill>
                  <a:schemeClr val="tx1"/>
                </a:solidFill>
              </a:ln>
            </p:spPr>
            <p:txBody>
              <a:bodyPr wrap="none" rtlCol="0">
                <a:spAutoFit/>
              </a:bodyPr>
              <a:lstStyle/>
              <a:p>
                <a14:m>
                  <m:oMath xmlns:m="http://schemas.openxmlformats.org/officeDocument/2006/math">
                    <m:r>
                      <a:rPr lang="en-US" altLang="zh-CN" i="1" smtClean="0">
                        <a:solidFill>
                          <a:schemeClr val="tx1"/>
                        </a:solidFill>
                        <a:latin typeface="Cambria Math" panose="02040503050406030204" pitchFamily="18" charset="0"/>
                      </a:rPr>
                      <m:t>𝑅𝑆𝑆</m:t>
                    </m:r>
                    <m:r>
                      <a:rPr lang="en-US" altLang="zh-CN" b="0" i="1" smtClean="0">
                        <a:solidFill>
                          <a:schemeClr val="tx1"/>
                        </a:solidFill>
                        <a:latin typeface="Cambria Math" panose="02040503050406030204" pitchFamily="18" charset="0"/>
                      </a:rPr>
                      <m:t>=</m:t>
                    </m:r>
                    <m:nary>
                      <m:naryPr>
                        <m:chr m:val="∑"/>
                        <m:supHide m:val="on"/>
                        <m:ctrlPr>
                          <a:rPr lang="en-US" altLang="zh-CN" b="0" i="1" smtClean="0">
                            <a:solidFill>
                              <a:schemeClr val="tx1"/>
                            </a:solidFill>
                            <a:latin typeface="Cambria Math" panose="02040503050406030204" pitchFamily="18" charset="0"/>
                          </a:rPr>
                        </m:ctrlPr>
                      </m:naryPr>
                      <m:sub>
                        <m:r>
                          <m:rPr>
                            <m:brk m:alnAt="7"/>
                          </m:rPr>
                          <a:rPr lang="en-US" altLang="zh-CN" b="0" i="1" smtClean="0">
                            <a:solidFill>
                              <a:schemeClr val="tx1"/>
                            </a:solidFill>
                            <a:latin typeface="Cambria Math" panose="02040503050406030204" pitchFamily="18" charset="0"/>
                          </a:rPr>
                          <m:t>𝑖</m:t>
                        </m:r>
                      </m:sub>
                      <m:sup/>
                      <m:e>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𝑝𝑟𝑒𝑑</m:t>
                                    </m:r>
                                  </m:sub>
                                </m:sSub>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e>
                    </m:nary>
                    <m:r>
                      <a:rPr lang="en-US" altLang="zh-CN" i="1">
                        <a:solidFill>
                          <a:schemeClr val="tx1"/>
                        </a:solidFill>
                        <a:latin typeface="Cambria Math" panose="02040503050406030204" pitchFamily="18" charset="0"/>
                      </a:rPr>
                      <m:t> </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sum</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squares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residuals</a:t>
                </a:r>
              </a:p>
              <a:p>
                <a14:m>
                  <m:oMath xmlns:m="http://schemas.openxmlformats.org/officeDocument/2006/math">
                    <m:r>
                      <a:rPr lang="en-US" altLang="zh-CN" b="0" i="1" smtClean="0">
                        <a:solidFill>
                          <a:schemeClr val="tx1"/>
                        </a:solidFill>
                        <a:latin typeface="Cambria Math" panose="02040503050406030204" pitchFamily="18" charset="0"/>
                      </a:rPr>
                      <m:t>𝑇</m:t>
                    </m:r>
                    <m:r>
                      <a:rPr lang="en-US" altLang="zh-CN" i="1">
                        <a:solidFill>
                          <a:schemeClr val="tx1"/>
                        </a:solidFill>
                        <a:latin typeface="Cambria Math" panose="02040503050406030204" pitchFamily="18" charset="0"/>
                      </a:rPr>
                      <m:t>𝑆𝑆</m:t>
                    </m:r>
                    <m:r>
                      <a:rPr lang="en-US" altLang="zh-CN" i="1">
                        <a:solidFill>
                          <a:schemeClr val="tx1"/>
                        </a:solidFill>
                        <a:latin typeface="Cambria Math" panose="02040503050406030204" pitchFamily="18" charset="0"/>
                      </a:rPr>
                      <m:t>=</m:t>
                    </m:r>
                    <m:nary>
                      <m:naryPr>
                        <m:chr m:val="∑"/>
                        <m:supHide m:val="on"/>
                        <m:ctrlPr>
                          <a:rPr lang="en-US" altLang="zh-CN" i="1">
                            <a:solidFill>
                              <a:schemeClr val="tx1"/>
                            </a:solidFill>
                            <a:latin typeface="Cambria Math" panose="02040503050406030204" pitchFamily="18" charset="0"/>
                          </a:rPr>
                        </m:ctrlPr>
                      </m:naryPr>
                      <m:sub>
                        <m:r>
                          <m:rPr>
                            <m:brk m:alnAt="7"/>
                          </m:rPr>
                          <a:rPr lang="en-US" altLang="zh-CN" i="1">
                            <a:solidFill>
                              <a:schemeClr val="tx1"/>
                            </a:solidFill>
                            <a:latin typeface="Cambria Math" panose="02040503050406030204" pitchFamily="18" charset="0"/>
                          </a:rPr>
                          <m:t>𝑖</m:t>
                        </m:r>
                      </m:sub>
                      <m:sup/>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𝑦</m:t>
                                </m:r>
                              </m:e>
                            </m:acc>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2</m:t>
                            </m:r>
                          </m:sup>
                        </m:sSup>
                      </m:e>
                    </m:nary>
                    <m:r>
                      <a:rPr lang="en-US" altLang="zh-CN" i="1">
                        <a:solidFill>
                          <a:schemeClr val="tx1"/>
                        </a:solidFill>
                        <a:latin typeface="Cambria Math" panose="02040503050406030204" pitchFamily="18" charset="0"/>
                      </a:rPr>
                      <m:t> </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total</a:t>
                </a:r>
                <a:r>
                  <a:rPr lang="zh-CN" altLang="en-US" dirty="0">
                    <a:solidFill>
                      <a:schemeClr val="tx1"/>
                    </a:solidFill>
                  </a:rPr>
                  <a:t> </a:t>
                </a:r>
                <a:r>
                  <a:rPr lang="en-US" altLang="zh-CN" dirty="0">
                    <a:solidFill>
                      <a:schemeClr val="tx1"/>
                    </a:solidFill>
                  </a:rPr>
                  <a:t>sum</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squares</a:t>
                </a:r>
                <a:r>
                  <a:rPr lang="zh-CN" altLang="en-US" dirty="0">
                    <a:solidFill>
                      <a:schemeClr val="tx1"/>
                    </a:solidFill>
                  </a:rPr>
                  <a:t> </a:t>
                </a:r>
                <a:r>
                  <a:rPr lang="en-US" altLang="zh-CN" dirty="0">
                    <a:solidFill>
                      <a:schemeClr val="tx1"/>
                    </a:solidFill>
                  </a:rPr>
                  <a:t>(i.e.,</a:t>
                </a:r>
                <a:r>
                  <a:rPr lang="zh-CN" altLang="en-US" dirty="0">
                    <a:solidFill>
                      <a:schemeClr val="tx1"/>
                    </a:solidFill>
                  </a:rPr>
                  <a:t> </a:t>
                </a:r>
                <a:r>
                  <a:rPr lang="en-US" altLang="zh-CN" dirty="0">
                    <a:solidFill>
                      <a:schemeClr val="tx1"/>
                    </a:solidFill>
                  </a:rPr>
                  <a:t>variance)</a:t>
                </a:r>
                <a:endParaRPr lang="en-US" dirty="0">
                  <a:solidFill>
                    <a:schemeClr val="tx1"/>
                  </a:solidFill>
                </a:endParaRPr>
              </a:p>
            </p:txBody>
          </p:sp>
        </mc:Choice>
        <mc:Fallback xmlns="">
          <p:sp>
            <p:nvSpPr>
              <p:cNvPr id="10" name="TextBox 9">
                <a:extLst>
                  <a:ext uri="{FF2B5EF4-FFF2-40B4-BE49-F238E27FC236}">
                    <a16:creationId xmlns:a16="http://schemas.microsoft.com/office/drawing/2014/main" id="{5EDFFFFD-61E9-02C1-2965-A043BCD26162}"/>
                  </a:ext>
                </a:extLst>
              </p:cNvPr>
              <p:cNvSpPr txBox="1">
                <a:spLocks noRot="1" noChangeAspect="1" noMove="1" noResize="1" noEditPoints="1" noAdjustHandles="1" noChangeArrowheads="1" noChangeShapeType="1" noTextEdit="1"/>
              </p:cNvSpPr>
              <p:nvPr/>
            </p:nvSpPr>
            <p:spPr>
              <a:xfrm>
                <a:off x="2113635" y="3859691"/>
                <a:ext cx="4533549" cy="577722"/>
              </a:xfrm>
              <a:prstGeom prst="rect">
                <a:avLst/>
              </a:prstGeom>
              <a:blipFill>
                <a:blip r:embed="rId5"/>
                <a:stretch>
                  <a:fillRect t="-53191" b="-87234"/>
                </a:stretch>
              </a:blipFill>
              <a:ln>
                <a:solidFill>
                  <a:schemeClr val="tx1"/>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1DCAC8A-64D5-F01D-EE35-9494377F2644}"/>
              </a:ext>
            </a:extLst>
          </p:cNvPr>
          <p:cNvPicPr>
            <a:picLocks noChangeAspect="1"/>
          </p:cNvPicPr>
          <p:nvPr/>
        </p:nvPicPr>
        <p:blipFill>
          <a:blip r:embed="rId6"/>
          <a:stretch>
            <a:fillRect/>
          </a:stretch>
        </p:blipFill>
        <p:spPr>
          <a:xfrm>
            <a:off x="3234905" y="4559011"/>
            <a:ext cx="1625600" cy="685800"/>
          </a:xfrm>
          <a:prstGeom prst="rect">
            <a:avLst/>
          </a:prstGeom>
        </p:spPr>
      </p:pic>
    </p:spTree>
    <p:extLst>
      <p:ext uri="{BB962C8B-B14F-4D97-AF65-F5344CB8AC3E}">
        <p14:creationId xmlns:p14="http://schemas.microsoft.com/office/powerpoint/2010/main" val="28050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2" y="415574"/>
                <a:ext cx="7912519" cy="873446"/>
              </a:xfrm>
            </p:spPr>
            <p:txBody>
              <a:bodyPr anchor="b">
                <a:normAutofit/>
              </a:bodyPr>
              <a:lstStyle/>
              <a:p>
                <a:r>
                  <a:rPr lang="en-US" altLang="zh-CN" sz="4000" dirty="0">
                    <a:solidFill>
                      <a:schemeClr val="tx1"/>
                    </a:solidFill>
                  </a:rPr>
                  <a:t>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2" y="415574"/>
                <a:ext cx="7912519" cy="873446"/>
              </a:xfrm>
              <a:blipFill>
                <a:blip r:embed="rId3"/>
                <a:stretch>
                  <a:fillRect b="-25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11165" y="1530823"/>
                <a:ext cx="7992837" cy="3680929"/>
              </a:xfrm>
            </p:spPr>
            <p:txBody>
              <a:bodyPr vert="horz" wrap="square" lIns="68580" tIns="34290" rIns="68580" bIns="34290" rtlCol="0" anchor="t" anchorCtr="0">
                <a:normAutofit/>
              </a:bodyPr>
              <a:lstStyle/>
              <a:p>
                <a:pPr marL="457200" indent="-342900">
                  <a:buClr>
                    <a:schemeClr val="tx1"/>
                  </a:buClr>
                </a:pP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𝑅</m:t>
                        </m:r>
                      </m:e>
                      <m:sup>
                        <m:r>
                          <a:rPr lang="en-US" altLang="zh-CN" i="1">
                            <a:solidFill>
                              <a:schemeClr val="tx1"/>
                            </a:solidFill>
                            <a:latin typeface="Cambria Math" panose="02040503050406030204" pitchFamily="18" charset="0"/>
                          </a:rPr>
                          <m:t>2</m:t>
                        </m:r>
                      </m:sup>
                    </m:sSup>
                  </m:oMath>
                </a14:m>
                <a:r>
                  <a:rPr lang="zh-CN" altLang="en-US" dirty="0"/>
                  <a:t> </a:t>
                </a:r>
                <a:r>
                  <a:rPr lang="en-US" altLang="zh-CN" dirty="0"/>
                  <a:t>evaluates</a:t>
                </a:r>
                <a:r>
                  <a:rPr lang="zh-CN" altLang="en-US" dirty="0"/>
                  <a:t> </a:t>
                </a:r>
                <a:r>
                  <a:rPr lang="en-US" altLang="zh-CN" dirty="0"/>
                  <a:t>the</a:t>
                </a:r>
                <a:r>
                  <a:rPr lang="zh-CN" altLang="en-US" dirty="0"/>
                  <a:t> </a:t>
                </a:r>
                <a:r>
                  <a:rPr lang="en-US" altLang="zh-CN" dirty="0"/>
                  <a:t>scatter</a:t>
                </a:r>
                <a:r>
                  <a:rPr lang="zh-CN" altLang="en-US" dirty="0"/>
                  <a:t> </a:t>
                </a:r>
                <a:r>
                  <a:rPr lang="en-US" altLang="zh-CN" dirty="0"/>
                  <a:t>of</a:t>
                </a:r>
                <a:r>
                  <a:rPr lang="zh-CN" altLang="en-US" dirty="0"/>
                  <a:t> </a:t>
                </a:r>
                <a:r>
                  <a:rPr lang="en-US" altLang="zh-CN" dirty="0"/>
                  <a:t>the</a:t>
                </a:r>
                <a:r>
                  <a:rPr lang="zh-CN" altLang="en-US" dirty="0"/>
                  <a:t> </a:t>
                </a:r>
                <a:r>
                  <a:rPr lang="en-US" altLang="zh-CN" dirty="0"/>
                  <a:t>data</a:t>
                </a:r>
                <a:r>
                  <a:rPr lang="zh-CN" altLang="en-US" dirty="0"/>
                  <a:t> </a:t>
                </a:r>
                <a:r>
                  <a:rPr lang="en-US" altLang="zh-CN" dirty="0"/>
                  <a:t>points</a:t>
                </a:r>
                <a:r>
                  <a:rPr lang="zh-CN" altLang="en-US" dirty="0"/>
                  <a:t> </a:t>
                </a:r>
                <a:r>
                  <a:rPr lang="en-US" altLang="zh-CN" dirty="0"/>
                  <a:t>around</a:t>
                </a:r>
                <a:r>
                  <a:rPr lang="zh-CN" altLang="en-US" dirty="0"/>
                  <a:t> </a:t>
                </a:r>
                <a:r>
                  <a:rPr lang="en-US" altLang="zh-CN" dirty="0"/>
                  <a:t>the</a:t>
                </a:r>
                <a:r>
                  <a:rPr lang="zh-CN" altLang="en-US" dirty="0"/>
                  <a:t> </a:t>
                </a:r>
                <a:r>
                  <a:rPr lang="en-US" altLang="zh-CN" dirty="0"/>
                  <a:t>regression</a:t>
                </a:r>
                <a:r>
                  <a:rPr lang="zh-CN" altLang="en-US" dirty="0"/>
                  <a:t> </a:t>
                </a:r>
                <a:r>
                  <a:rPr lang="en-US" altLang="zh-CN" dirty="0"/>
                  <a:t>line.</a:t>
                </a:r>
                <a:r>
                  <a:rPr lang="zh-CN" altLang="en-US" dirty="0"/>
                  <a:t> </a:t>
                </a:r>
                <a:r>
                  <a:rPr lang="en-US" altLang="zh-CN" dirty="0"/>
                  <a:t>It</a:t>
                </a:r>
                <a:r>
                  <a:rPr lang="zh-CN" altLang="en-US" dirty="0"/>
                  <a:t> </a:t>
                </a:r>
                <a:r>
                  <a:rPr lang="en-US" altLang="zh-CN" dirty="0"/>
                  <a:t>is</a:t>
                </a:r>
                <a:r>
                  <a:rPr lang="zh-CN" altLang="en-US" dirty="0"/>
                  <a:t> </a:t>
                </a:r>
                <a:r>
                  <a:rPr lang="en-US" altLang="zh-CN" dirty="0"/>
                  <a:t>also</a:t>
                </a:r>
                <a:r>
                  <a:rPr lang="zh-CN" altLang="en-US" dirty="0"/>
                  <a:t> </a:t>
                </a:r>
                <a:r>
                  <a:rPr lang="en-US" altLang="zh-CN" dirty="0"/>
                  <a:t>called</a:t>
                </a:r>
                <a:r>
                  <a:rPr lang="zh-CN" altLang="en-US" dirty="0"/>
                  <a:t> </a:t>
                </a:r>
                <a:r>
                  <a:rPr lang="en-US" altLang="zh-CN" dirty="0"/>
                  <a:t>as</a:t>
                </a:r>
                <a:r>
                  <a:rPr lang="zh-CN" altLang="en-US" dirty="0"/>
                  <a:t> </a:t>
                </a:r>
                <a:r>
                  <a:rPr lang="en-US" altLang="zh-CN" dirty="0">
                    <a:solidFill>
                      <a:schemeClr val="tx1"/>
                    </a:solidFill>
                  </a:rPr>
                  <a:t>coefficient</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determination</a:t>
                </a:r>
              </a:p>
              <a:p>
                <a:pPr marL="457200" indent="-342900">
                  <a:buClr>
                    <a:schemeClr val="tx1"/>
                  </a:buClr>
                </a:pPr>
                <a:r>
                  <a:rPr lang="en-US" altLang="zh-CN" dirty="0">
                    <a:solidFill>
                      <a:schemeClr val="tx1"/>
                    </a:solidFill>
                  </a:rPr>
                  <a:t>The</a:t>
                </a:r>
                <a:r>
                  <a:rPr lang="zh-CN" altLang="en-US" dirty="0">
                    <a:solidFill>
                      <a:schemeClr val="tx1"/>
                    </a:solidFill>
                  </a:rPr>
                  <a:t> </a:t>
                </a:r>
                <a:r>
                  <a:rPr lang="en-US" altLang="zh-CN" dirty="0">
                    <a:solidFill>
                      <a:schemeClr val="tx1"/>
                    </a:solidFill>
                  </a:rPr>
                  <a:t>higher</a:t>
                </a:r>
                <a:r>
                  <a:rPr lang="zh-CN" altLang="en-US" dirty="0">
                    <a:solidFill>
                      <a:schemeClr val="tx1"/>
                    </a:solidFill>
                  </a:rPr>
                  <a:t>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𝑅</m:t>
                        </m:r>
                      </m:e>
                      <m:sup>
                        <m:r>
                          <a:rPr lang="en-US" altLang="zh-CN" i="1">
                            <a:solidFill>
                              <a:schemeClr val="tx1"/>
                            </a:solidFill>
                            <a:latin typeface="Cambria Math" panose="02040503050406030204" pitchFamily="18" charset="0"/>
                          </a:rPr>
                          <m:t>2</m:t>
                        </m:r>
                      </m:sup>
                    </m:sSup>
                  </m:oMath>
                </a14:m>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smaller</a:t>
                </a:r>
                <a:r>
                  <a:rPr lang="zh-CN" altLang="en-US" dirty="0">
                    <a:solidFill>
                      <a:schemeClr val="tx1"/>
                    </a:solidFill>
                  </a:rPr>
                  <a:t> </a:t>
                </a:r>
                <a:r>
                  <a:rPr lang="en-US" altLang="zh-CN" dirty="0">
                    <a:solidFill>
                      <a:schemeClr val="tx1"/>
                    </a:solidFill>
                  </a:rPr>
                  <a:t>difference</a:t>
                </a:r>
                <a:r>
                  <a:rPr lang="zh-CN" altLang="en-US" dirty="0">
                    <a:solidFill>
                      <a:schemeClr val="tx1"/>
                    </a:solidFill>
                  </a:rPr>
                  <a:t> </a:t>
                </a:r>
                <a:r>
                  <a:rPr lang="en-US" altLang="zh-CN" dirty="0">
                    <a:solidFill>
                      <a:schemeClr val="tx1"/>
                    </a:solidFill>
                  </a:rPr>
                  <a:t>between</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t>observed</a:t>
                </a:r>
                <a:r>
                  <a:rPr lang="zh-CN" altLang="en-US" dirty="0"/>
                  <a:t> </a:t>
                </a:r>
                <a:r>
                  <a:rPr lang="en-US" altLang="zh-CN" dirty="0"/>
                  <a:t>data</a:t>
                </a:r>
                <a:r>
                  <a:rPr lang="zh-CN" altLang="en-US" dirty="0"/>
                  <a:t> </a:t>
                </a:r>
                <a:r>
                  <a:rPr lang="en-US" altLang="zh-CN" dirty="0"/>
                  <a:t>and</a:t>
                </a:r>
                <a:r>
                  <a:rPr lang="zh-CN" altLang="en-US" dirty="0"/>
                  <a:t> </a:t>
                </a:r>
                <a:r>
                  <a:rPr lang="en-US" altLang="zh-CN" dirty="0"/>
                  <a:t>the</a:t>
                </a:r>
                <a:r>
                  <a:rPr lang="zh-CN" altLang="en-US" dirty="0"/>
                  <a:t> </a:t>
                </a:r>
                <a:r>
                  <a:rPr lang="en-US" altLang="zh-CN" dirty="0"/>
                  <a:t>predicted</a:t>
                </a:r>
                <a:r>
                  <a:rPr lang="zh-CN" altLang="en-US" dirty="0"/>
                  <a:t> </a:t>
                </a:r>
                <a:r>
                  <a:rPr lang="en-US" altLang="zh-CN" dirty="0"/>
                  <a:t>values</a:t>
                </a:r>
                <a:r>
                  <a:rPr lang="en-US" altLang="zh-CN" sz="2400" dirty="0">
                    <a:solidFill>
                      <a:srgbClr val="FF0000"/>
                    </a:solidFill>
                  </a:rPr>
                  <a:t>		</a:t>
                </a:r>
                <a:endParaRPr lang="en-US" altLang="zh-CN"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611165" y="1530823"/>
                <a:ext cx="7992837" cy="3680929"/>
              </a:xfrm>
              <a:blipFill>
                <a:blip r:embed="rId4"/>
                <a:stretch>
                  <a:fillRect l="-381" t="-463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F953250-8ECB-B0F6-4F23-FD650292B09E}"/>
              </a:ext>
            </a:extLst>
          </p:cNvPr>
          <p:cNvPicPr>
            <a:picLocks noChangeAspect="1"/>
          </p:cNvPicPr>
          <p:nvPr/>
        </p:nvPicPr>
        <p:blipFill>
          <a:blip r:embed="rId5"/>
          <a:stretch>
            <a:fillRect/>
          </a:stretch>
        </p:blipFill>
        <p:spPr>
          <a:xfrm>
            <a:off x="400286" y="2880896"/>
            <a:ext cx="2264192" cy="2308588"/>
          </a:xfrm>
          <a:prstGeom prst="rect">
            <a:avLst/>
          </a:prstGeom>
        </p:spPr>
      </p:pic>
      <p:pic>
        <p:nvPicPr>
          <p:cNvPr id="15" name="Picture 14">
            <a:extLst>
              <a:ext uri="{FF2B5EF4-FFF2-40B4-BE49-F238E27FC236}">
                <a16:creationId xmlns:a16="http://schemas.microsoft.com/office/drawing/2014/main" id="{90A3418A-D9E1-B45A-F111-93E58DC2E8D8}"/>
              </a:ext>
            </a:extLst>
          </p:cNvPr>
          <p:cNvPicPr>
            <a:picLocks noChangeAspect="1"/>
          </p:cNvPicPr>
          <p:nvPr/>
        </p:nvPicPr>
        <p:blipFill>
          <a:blip r:embed="rId6"/>
          <a:stretch>
            <a:fillRect/>
          </a:stretch>
        </p:blipFill>
        <p:spPr>
          <a:xfrm>
            <a:off x="3493050" y="2880897"/>
            <a:ext cx="2317924" cy="2363446"/>
          </a:xfrm>
          <a:prstGeom prst="rect">
            <a:avLst/>
          </a:prstGeom>
        </p:spPr>
      </p:pic>
      <p:pic>
        <p:nvPicPr>
          <p:cNvPr id="16" name="Picture 15">
            <a:extLst>
              <a:ext uri="{FF2B5EF4-FFF2-40B4-BE49-F238E27FC236}">
                <a16:creationId xmlns:a16="http://schemas.microsoft.com/office/drawing/2014/main" id="{A068547E-AC2D-FDEA-8334-7087C8AFBA0E}"/>
              </a:ext>
            </a:extLst>
          </p:cNvPr>
          <p:cNvPicPr>
            <a:picLocks noChangeAspect="1"/>
          </p:cNvPicPr>
          <p:nvPr/>
        </p:nvPicPr>
        <p:blipFill>
          <a:blip r:embed="rId7"/>
          <a:stretch>
            <a:fillRect/>
          </a:stretch>
        </p:blipFill>
        <p:spPr>
          <a:xfrm>
            <a:off x="6577546" y="2877689"/>
            <a:ext cx="2355782" cy="2391476"/>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DC3A3E-059C-8CC8-4BFE-08243EC9F06A}"/>
                  </a:ext>
                </a:extLst>
              </p:cNvPr>
              <p:cNvSpPr txBox="1"/>
              <p:nvPr/>
            </p:nvSpPr>
            <p:spPr>
              <a:xfrm>
                <a:off x="678008" y="5296595"/>
                <a:ext cx="1708747"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0.8121757029987413</a:t>
                </a:r>
              </a:p>
            </p:txBody>
          </p:sp>
        </mc:Choice>
        <mc:Fallback xmlns="">
          <p:sp>
            <p:nvSpPr>
              <p:cNvPr id="17" name="TextBox 16">
                <a:extLst>
                  <a:ext uri="{FF2B5EF4-FFF2-40B4-BE49-F238E27FC236}">
                    <a16:creationId xmlns:a16="http://schemas.microsoft.com/office/drawing/2014/main" id="{12DC3A3E-059C-8CC8-4BFE-08243EC9F06A}"/>
                  </a:ext>
                </a:extLst>
              </p:cNvPr>
              <p:cNvSpPr txBox="1">
                <a:spLocks noRot="1" noChangeAspect="1" noMove="1" noResize="1" noEditPoints="1" noAdjustHandles="1" noChangeArrowheads="1" noChangeShapeType="1" noTextEdit="1"/>
              </p:cNvSpPr>
              <p:nvPr/>
            </p:nvSpPr>
            <p:spPr>
              <a:xfrm>
                <a:off x="678008" y="5296595"/>
                <a:ext cx="1708747" cy="24622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2D6C16-7CDC-E619-4EB8-29DEEEE6B845}"/>
                  </a:ext>
                </a:extLst>
              </p:cNvPr>
              <p:cNvSpPr txBox="1"/>
              <p:nvPr/>
            </p:nvSpPr>
            <p:spPr>
              <a:xfrm>
                <a:off x="3886398" y="5296594"/>
                <a:ext cx="1821218"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0.12224190399478628</a:t>
                </a:r>
              </a:p>
            </p:txBody>
          </p:sp>
        </mc:Choice>
        <mc:Fallback xmlns="">
          <p:sp>
            <p:nvSpPr>
              <p:cNvPr id="18" name="TextBox 17">
                <a:extLst>
                  <a:ext uri="{FF2B5EF4-FFF2-40B4-BE49-F238E27FC236}">
                    <a16:creationId xmlns:a16="http://schemas.microsoft.com/office/drawing/2014/main" id="{FC2D6C16-7CDC-E619-4EB8-29DEEEE6B845}"/>
                  </a:ext>
                </a:extLst>
              </p:cNvPr>
              <p:cNvSpPr txBox="1">
                <a:spLocks noRot="1" noChangeAspect="1" noMove="1" noResize="1" noEditPoints="1" noAdjustHandles="1" noChangeArrowheads="1" noChangeShapeType="1" noTextEdit="1"/>
              </p:cNvSpPr>
              <p:nvPr/>
            </p:nvSpPr>
            <p:spPr>
              <a:xfrm>
                <a:off x="3886398" y="5296594"/>
                <a:ext cx="1821218" cy="24622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45029B-F317-DD0F-0C6E-3271A038EDFC}"/>
                  </a:ext>
                </a:extLst>
              </p:cNvPr>
              <p:cNvSpPr txBox="1"/>
              <p:nvPr/>
            </p:nvSpPr>
            <p:spPr>
              <a:xfrm>
                <a:off x="6964878" y="5269165"/>
                <a:ext cx="1821218"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0.024951369862864836</a:t>
                </a:r>
              </a:p>
            </p:txBody>
          </p:sp>
        </mc:Choice>
        <mc:Fallback xmlns="">
          <p:sp>
            <p:nvSpPr>
              <p:cNvPr id="19" name="TextBox 18">
                <a:extLst>
                  <a:ext uri="{FF2B5EF4-FFF2-40B4-BE49-F238E27FC236}">
                    <a16:creationId xmlns:a16="http://schemas.microsoft.com/office/drawing/2014/main" id="{BE45029B-F317-DD0F-0C6E-3271A038EDFC}"/>
                  </a:ext>
                </a:extLst>
              </p:cNvPr>
              <p:cNvSpPr txBox="1">
                <a:spLocks noRot="1" noChangeAspect="1" noMove="1" noResize="1" noEditPoints="1" noAdjustHandles="1" noChangeArrowheads="1" noChangeShapeType="1" noTextEdit="1"/>
              </p:cNvSpPr>
              <p:nvPr/>
            </p:nvSpPr>
            <p:spPr>
              <a:xfrm>
                <a:off x="6964878" y="5269165"/>
                <a:ext cx="1821218" cy="246221"/>
              </a:xfrm>
              <a:prstGeom prst="rect">
                <a:avLst/>
              </a:prstGeom>
              <a:blipFill>
                <a:blip r:embed="rId10"/>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267113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Metrics</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20880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2832" y="432777"/>
            <a:ext cx="7912519" cy="873446"/>
          </a:xfrm>
        </p:spPr>
        <p:txBody>
          <a:bodyPr anchor="b">
            <a:normAutofit/>
          </a:bodyPr>
          <a:lstStyle/>
          <a:p>
            <a:r>
              <a:rPr lang="en-US" sz="4000" dirty="0">
                <a:solidFill>
                  <a:schemeClr val="tx1"/>
                </a:solidFill>
              </a:rPr>
              <a:t>Performance Metrics</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9082" y="1531836"/>
            <a:ext cx="7992837" cy="3680929"/>
          </a:xfrm>
        </p:spPr>
        <p:txBody>
          <a:bodyPr vert="horz" wrap="square" lIns="68580" tIns="34290" rIns="68580" bIns="34290" rtlCol="0" anchor="t" anchorCtr="0">
            <a:normAutofit/>
          </a:bodyPr>
          <a:lstStyle/>
          <a:p>
            <a:pPr marL="457200" indent="-342900">
              <a:buClr>
                <a:schemeClr val="tx1"/>
              </a:buClr>
            </a:pPr>
            <a:r>
              <a:rPr lang="en-US" sz="2400" dirty="0"/>
              <a:t>Evaluate a regression model on </a:t>
            </a:r>
            <a:r>
              <a:rPr lang="en-US" sz="2400" dirty="0">
                <a:solidFill>
                  <a:schemeClr val="tx1"/>
                </a:solidFill>
              </a:rPr>
              <a:t>testing set</a:t>
            </a:r>
          </a:p>
          <a:p>
            <a:pPr marL="457200" indent="-342900">
              <a:buClr>
                <a:schemeClr val="tx1"/>
              </a:buClr>
            </a:pPr>
            <a:r>
              <a:rPr lang="en-US" sz="2400" dirty="0"/>
              <a:t>Metrics:</a:t>
            </a:r>
          </a:p>
          <a:p>
            <a:pPr marL="800100" lvl="1" indent="-319088">
              <a:buClr>
                <a:schemeClr val="tx1"/>
              </a:buClr>
            </a:pPr>
            <a:r>
              <a:rPr lang="en-US" sz="2200" dirty="0"/>
              <a:t>Mean Squared Error (MSE)</a:t>
            </a:r>
          </a:p>
          <a:p>
            <a:pPr marL="800100" lvl="1" indent="-319088">
              <a:buClr>
                <a:schemeClr val="tx1"/>
              </a:buClr>
            </a:pPr>
            <a:r>
              <a:rPr lang="en-US" sz="2200" dirty="0"/>
              <a:t>Root Mean Squared Error (RMSE)</a:t>
            </a:r>
          </a:p>
          <a:p>
            <a:pPr marL="800100" lvl="1" indent="-319088">
              <a:buClr>
                <a:schemeClr val="tx1"/>
              </a:buClr>
            </a:pPr>
            <a:r>
              <a:rPr lang="en-US" sz="2200" dirty="0"/>
              <a:t>Mean Absolute Error (MAE)</a:t>
            </a:r>
          </a:p>
          <a:p>
            <a:pPr marL="393700" indent="-342900">
              <a:buClr>
                <a:schemeClr val="tx1"/>
              </a:buClr>
            </a:pPr>
            <a:endParaRPr lang="en-US" altLang="en-US" sz="2400" dirty="0"/>
          </a:p>
        </p:txBody>
      </p:sp>
    </p:spTree>
    <p:extLst>
      <p:ext uri="{BB962C8B-B14F-4D97-AF65-F5344CB8AC3E}">
        <p14:creationId xmlns:p14="http://schemas.microsoft.com/office/powerpoint/2010/main" val="228658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385247"/>
            <a:ext cx="7912519" cy="919886"/>
          </a:xfrm>
        </p:spPr>
        <p:txBody>
          <a:bodyPr anchor="b">
            <a:normAutofit/>
          </a:bodyPr>
          <a:lstStyle/>
          <a:p>
            <a:r>
              <a:rPr lang="en-US" sz="4000" dirty="0"/>
              <a:t>Contents</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705911" y="1559173"/>
            <a:ext cx="7800648" cy="3531476"/>
          </a:xfrm>
        </p:spPr>
        <p:txBody>
          <a:bodyPr vert="horz" wrap="square" lIns="68580" tIns="34290" rIns="68580" bIns="34290" rtlCol="0" anchor="t" anchorCtr="0">
            <a:noAutofit/>
          </a:bodyPr>
          <a:lstStyle/>
          <a:p>
            <a:pPr marL="342900" indent="-342900">
              <a:lnSpc>
                <a:spcPct val="90000"/>
              </a:lnSpc>
              <a:spcBef>
                <a:spcPts val="0"/>
              </a:spcBef>
              <a:spcAft>
                <a:spcPts val="0"/>
              </a:spcAft>
              <a:buClr>
                <a:schemeClr val="dk1"/>
              </a:buClr>
            </a:pPr>
            <a:r>
              <a:rPr lang="en-US" sz="2400" dirty="0">
                <a:latin typeface="Helvetica" panose="020B0604020202020204" pitchFamily="34" charset="0"/>
                <a:cs typeface="Helvetica" panose="020B0604020202020204" pitchFamily="34" charset="0"/>
              </a:rPr>
              <a:t>Introduction to Regression</a:t>
            </a:r>
          </a:p>
          <a:p>
            <a:pPr marL="342900" indent="-342900">
              <a:lnSpc>
                <a:spcPct val="90000"/>
              </a:lnSpc>
              <a:spcBef>
                <a:spcPts val="1000"/>
              </a:spcBef>
              <a:spcAft>
                <a:spcPts val="0"/>
              </a:spcAft>
              <a:buClr>
                <a:schemeClr val="dk1"/>
              </a:buClr>
            </a:pPr>
            <a:r>
              <a:rPr lang="en-US" altLang="zh-CN" sz="2400" dirty="0">
                <a:latin typeface="Helvetica" panose="020B0604020202020204" pitchFamily="34" charset="0"/>
                <a:cs typeface="Helvetica" panose="020B0604020202020204" pitchFamily="34" charset="0"/>
              </a:rPr>
              <a:t>Model</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Quality</a:t>
            </a:r>
            <a:endParaRPr lang="en-US" sz="2400" dirty="0">
              <a:latin typeface="Helvetica" panose="020B0604020202020204" pitchFamily="34" charset="0"/>
              <a:cs typeface="Helvetica" panose="020B0604020202020204" pitchFamily="34" charset="0"/>
            </a:endParaRPr>
          </a:p>
          <a:p>
            <a:pPr marL="342900" indent="-342900">
              <a:lnSpc>
                <a:spcPct val="90000"/>
              </a:lnSpc>
              <a:spcBef>
                <a:spcPts val="1000"/>
              </a:spcBef>
              <a:spcAft>
                <a:spcPts val="0"/>
              </a:spcAft>
              <a:buClr>
                <a:schemeClr val="dk1"/>
              </a:buClr>
            </a:pPr>
            <a:r>
              <a:rPr lang="en-US" sz="2400" dirty="0">
                <a:latin typeface="Helvetica" panose="020B0604020202020204" pitchFamily="34" charset="0"/>
                <a:cs typeface="Helvetica" panose="020B0604020202020204" pitchFamily="34" charset="0"/>
              </a:rPr>
              <a:t>Metrics</a:t>
            </a:r>
          </a:p>
        </p:txBody>
      </p:sp>
    </p:spTree>
    <p:extLst>
      <p:ext uri="{BB962C8B-B14F-4D97-AF65-F5344CB8AC3E}">
        <p14:creationId xmlns:p14="http://schemas.microsoft.com/office/powerpoint/2010/main" val="3532788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352075" y="432775"/>
            <a:ext cx="8435838" cy="873446"/>
          </a:xfrm>
        </p:spPr>
        <p:txBody>
          <a:bodyPr anchor="b">
            <a:noAutofit/>
          </a:bodyPr>
          <a:lstStyle/>
          <a:p>
            <a:r>
              <a:rPr lang="en-US" sz="4000" dirty="0">
                <a:solidFill>
                  <a:schemeClr val="tx1"/>
                </a:solidFill>
              </a:rPr>
              <a:t>MSE</a:t>
            </a:r>
            <a:r>
              <a:rPr lang="zh-CN" altLang="en-US" sz="4000" dirty="0">
                <a:solidFill>
                  <a:schemeClr val="tx1"/>
                </a:solidFill>
              </a:rPr>
              <a:t> </a:t>
            </a:r>
            <a:r>
              <a:rPr lang="en-US" altLang="zh-CN" sz="4000" dirty="0">
                <a:solidFill>
                  <a:schemeClr val="tx1"/>
                </a:solidFill>
              </a:rPr>
              <a:t>&amp;</a:t>
            </a:r>
            <a:r>
              <a:rPr lang="zh-CN" altLang="en-US" sz="4000" dirty="0">
                <a:solidFill>
                  <a:schemeClr val="tx1"/>
                </a:solidFill>
              </a:rPr>
              <a:t> </a:t>
            </a:r>
            <a:r>
              <a:rPr lang="en-US" altLang="zh-CN" sz="4000" dirty="0">
                <a:solidFill>
                  <a:schemeClr val="tx1"/>
                </a:solidFill>
              </a:rPr>
              <a:t>RMSE</a:t>
            </a:r>
            <a:r>
              <a:rPr lang="zh-CN" altLang="en-US" sz="4000" dirty="0">
                <a:solidFill>
                  <a:schemeClr val="tx1"/>
                </a:solidFill>
              </a:rPr>
              <a:t> </a:t>
            </a:r>
            <a:endParaRPr lang="en-US" sz="4000" dirty="0">
              <a:solidFill>
                <a:schemeClr val="tx1"/>
              </a:solidFill>
            </a:endParaRPr>
          </a:p>
        </p:txBody>
      </p:sp>
      <p:graphicFrame>
        <p:nvGraphicFramePr>
          <p:cNvPr id="6" name="Table 5">
            <a:extLst>
              <a:ext uri="{FF2B5EF4-FFF2-40B4-BE49-F238E27FC236}">
                <a16:creationId xmlns:a16="http://schemas.microsoft.com/office/drawing/2014/main" id="{CFCB5DD0-CA50-9C16-22E8-A77DAA173F99}"/>
              </a:ext>
            </a:extLst>
          </p:cNvPr>
          <p:cNvGraphicFramePr>
            <a:graphicFrameLocks noGrp="1"/>
          </p:cNvGraphicFramePr>
          <p:nvPr>
            <p:extLst>
              <p:ext uri="{D42A27DB-BD31-4B8C-83A1-F6EECF244321}">
                <p14:modId xmlns:p14="http://schemas.microsoft.com/office/powerpoint/2010/main" val="637091533"/>
              </p:ext>
            </p:extLst>
          </p:nvPr>
        </p:nvGraphicFramePr>
        <p:xfrm>
          <a:off x="617078" y="2105634"/>
          <a:ext cx="6544492" cy="1112520"/>
        </p:xfrm>
        <a:graphic>
          <a:graphicData uri="http://schemas.openxmlformats.org/drawingml/2006/table">
            <a:tbl>
              <a:tblPr firstRow="1" bandRow="1">
                <a:tableStyleId>{5C22544A-7EE6-4342-B048-85BDC9FD1C3A}</a:tableStyleId>
              </a:tblPr>
              <a:tblGrid>
                <a:gridCol w="1423852">
                  <a:extLst>
                    <a:ext uri="{9D8B030D-6E8A-4147-A177-3AD203B41FA5}">
                      <a16:colId xmlns:a16="http://schemas.microsoft.com/office/drawing/2014/main" val="2463727137"/>
                    </a:ext>
                  </a:extLst>
                </a:gridCol>
                <a:gridCol w="679268">
                  <a:extLst>
                    <a:ext uri="{9D8B030D-6E8A-4147-A177-3AD203B41FA5}">
                      <a16:colId xmlns:a16="http://schemas.microsoft.com/office/drawing/2014/main" val="1277371698"/>
                    </a:ext>
                  </a:extLst>
                </a:gridCol>
                <a:gridCol w="744583">
                  <a:extLst>
                    <a:ext uri="{9D8B030D-6E8A-4147-A177-3AD203B41FA5}">
                      <a16:colId xmlns:a16="http://schemas.microsoft.com/office/drawing/2014/main" val="3411463164"/>
                    </a:ext>
                  </a:extLst>
                </a:gridCol>
                <a:gridCol w="731520">
                  <a:extLst>
                    <a:ext uri="{9D8B030D-6E8A-4147-A177-3AD203B41FA5}">
                      <a16:colId xmlns:a16="http://schemas.microsoft.com/office/drawing/2014/main" val="1178634582"/>
                    </a:ext>
                  </a:extLst>
                </a:gridCol>
                <a:gridCol w="640080">
                  <a:extLst>
                    <a:ext uri="{9D8B030D-6E8A-4147-A177-3AD203B41FA5}">
                      <a16:colId xmlns:a16="http://schemas.microsoft.com/office/drawing/2014/main" val="4207155848"/>
                    </a:ext>
                  </a:extLst>
                </a:gridCol>
                <a:gridCol w="770709">
                  <a:extLst>
                    <a:ext uri="{9D8B030D-6E8A-4147-A177-3AD203B41FA5}">
                      <a16:colId xmlns:a16="http://schemas.microsoft.com/office/drawing/2014/main" val="702723897"/>
                    </a:ext>
                  </a:extLst>
                </a:gridCol>
                <a:gridCol w="757645">
                  <a:extLst>
                    <a:ext uri="{9D8B030D-6E8A-4147-A177-3AD203B41FA5}">
                      <a16:colId xmlns:a16="http://schemas.microsoft.com/office/drawing/2014/main" val="3339456294"/>
                    </a:ext>
                  </a:extLst>
                </a:gridCol>
                <a:gridCol w="796835">
                  <a:extLst>
                    <a:ext uri="{9D8B030D-6E8A-4147-A177-3AD203B41FA5}">
                      <a16:colId xmlns:a16="http://schemas.microsoft.com/office/drawing/2014/main" val="1006281423"/>
                    </a:ext>
                  </a:extLst>
                </a:gridCol>
              </a:tblGrid>
              <a:tr h="370840">
                <a:tc>
                  <a:txBody>
                    <a:bodyPr/>
                    <a:lstStyle/>
                    <a:p>
                      <a:pPr algn="ctr"/>
                      <a:r>
                        <a:rPr lang="en-US" b="0" i="1" dirty="0" err="1">
                          <a:solidFill>
                            <a:schemeClr val="tx1"/>
                          </a:solidFill>
                        </a:rPr>
                        <a:t>i</a:t>
                      </a:r>
                      <a:endParaRPr lang="en-US"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4</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5580"/>
                  </a:ext>
                </a:extLst>
              </a:tr>
              <a:tr h="370840">
                <a:tc>
                  <a:txBody>
                    <a:bodyPr/>
                    <a:lstStyle/>
                    <a:p>
                      <a:pPr algn="ctr"/>
                      <a:r>
                        <a:rPr lang="en-US" dirty="0"/>
                        <a:t>Predicted</a:t>
                      </a:r>
                    </a:p>
                  </a:txBody>
                  <a:tcPr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7907405"/>
                  </a:ext>
                </a:extLst>
              </a:tr>
              <a:tr h="370840">
                <a:tc>
                  <a:txBody>
                    <a:bodyPr/>
                    <a:lstStyle/>
                    <a:p>
                      <a:pPr algn="ctr"/>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663668"/>
                  </a:ext>
                </a:extLst>
              </a:tr>
            </a:tbl>
          </a:graphicData>
        </a:graphic>
      </p:graphicFrame>
      <p:pic>
        <p:nvPicPr>
          <p:cNvPr id="7" name="Picture 6">
            <a:extLst>
              <a:ext uri="{FF2B5EF4-FFF2-40B4-BE49-F238E27FC236}">
                <a16:creationId xmlns:a16="http://schemas.microsoft.com/office/drawing/2014/main" id="{57522CCC-6F40-F3AB-2C3A-5632B2A66FF7}"/>
              </a:ext>
            </a:extLst>
          </p:cNvPr>
          <p:cNvPicPr>
            <a:picLocks noChangeAspect="1"/>
          </p:cNvPicPr>
          <p:nvPr/>
        </p:nvPicPr>
        <p:blipFill>
          <a:blip r:embed="rId3"/>
          <a:stretch>
            <a:fillRect/>
          </a:stretch>
        </p:blipFill>
        <p:spPr>
          <a:xfrm>
            <a:off x="2406939" y="3951780"/>
            <a:ext cx="3152253" cy="153721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7C06EFB-C964-A1E5-BB7B-A9F13614284C}"/>
                  </a:ext>
                </a:extLst>
              </p14:cNvPr>
              <p14:cNvContentPartPr/>
              <p14:nvPr/>
            </p14:nvContentPartPr>
            <p14:xfrm>
              <a:off x="3629109" y="6257346"/>
              <a:ext cx="1689840" cy="362520"/>
            </p14:xfrm>
          </p:contentPart>
        </mc:Choice>
        <mc:Fallback xmlns="">
          <p:pic>
            <p:nvPicPr>
              <p:cNvPr id="8" name="Ink 7">
                <a:extLst>
                  <a:ext uri="{FF2B5EF4-FFF2-40B4-BE49-F238E27FC236}">
                    <a16:creationId xmlns:a16="http://schemas.microsoft.com/office/drawing/2014/main" id="{E7C06EFB-C964-A1E5-BB7B-A9F13614284C}"/>
                  </a:ext>
                </a:extLst>
              </p:cNvPr>
              <p:cNvPicPr/>
              <p:nvPr/>
            </p:nvPicPr>
            <p:blipFill>
              <a:blip r:embed="rId5"/>
              <a:stretch>
                <a:fillRect/>
              </a:stretch>
            </p:blipFill>
            <p:spPr>
              <a:xfrm>
                <a:off x="3624790" y="6253026"/>
                <a:ext cx="1698478" cy="37116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847B07-9CF8-6796-3666-B21C832C9041}"/>
                  </a:ext>
                </a:extLst>
              </p:cNvPr>
              <p:cNvSpPr txBox="1"/>
              <p:nvPr/>
            </p:nvSpPr>
            <p:spPr>
              <a:xfrm>
                <a:off x="169883" y="3273476"/>
                <a:ext cx="9089155"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𝑀𝑆𝐸</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7</m:t>
                          </m:r>
                        </m:den>
                      </m:f>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7</m:t>
                          </m:r>
                        </m:sup>
                        <m:e>
                          <m:sSup>
                            <m:sSupPr>
                              <m:ctrlPr>
                                <a:rPr 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3−2.5)</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−0.5</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−2)</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2−1</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−6</m:t>
                              </m:r>
                              <m:r>
                                <a:rPr lang="zh-CN" alt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e>
                      </m:nary>
                    </m:oMath>
                  </m:oMathPara>
                </a14:m>
                <a:endParaRPr lang="en-US" dirty="0">
                  <a:solidFill>
                    <a:schemeClr val="tx1"/>
                  </a:solidFill>
                  <a:latin typeface="Helvetica" pitchFamily="2" charset="0"/>
                </a:endParaRPr>
              </a:p>
            </p:txBody>
          </p:sp>
        </mc:Choice>
        <mc:Fallback xmlns="">
          <p:sp>
            <p:nvSpPr>
              <p:cNvPr id="9" name="TextBox 8">
                <a:extLst>
                  <a:ext uri="{FF2B5EF4-FFF2-40B4-BE49-F238E27FC236}">
                    <a16:creationId xmlns:a16="http://schemas.microsoft.com/office/drawing/2014/main" id="{96847B07-9CF8-6796-3666-B21C832C9041}"/>
                  </a:ext>
                </a:extLst>
              </p:cNvPr>
              <p:cNvSpPr txBox="1">
                <a:spLocks noRot="1" noChangeAspect="1" noMove="1" noResize="1" noEditPoints="1" noAdjustHandles="1" noChangeArrowheads="1" noChangeShapeType="1" noTextEdit="1"/>
              </p:cNvSpPr>
              <p:nvPr/>
            </p:nvSpPr>
            <p:spPr>
              <a:xfrm>
                <a:off x="169883" y="3273476"/>
                <a:ext cx="9089155" cy="604524"/>
              </a:xfrm>
              <a:prstGeom prst="rect">
                <a:avLst/>
              </a:prstGeom>
              <a:blipFill>
                <a:blip r:embed="rId6"/>
                <a:stretch>
                  <a:fillRect t="-112245" b="-1775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EE4B90-0511-09A3-E529-4E9E0DB64E36}"/>
                  </a:ext>
                </a:extLst>
              </p:cNvPr>
              <p:cNvSpPr txBox="1"/>
              <p:nvPr/>
            </p:nvSpPr>
            <p:spPr>
              <a:xfrm>
                <a:off x="4835305" y="1482503"/>
                <a:ext cx="1447773" cy="275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𝑅𝑀𝑆𝐸</m:t>
                      </m:r>
                      <m:r>
                        <a:rPr lang="en-US" altLang="zh-CN" sz="1600" b="0" i="1" smtClean="0">
                          <a:solidFill>
                            <a:schemeClr val="tx1"/>
                          </a:solidFill>
                          <a:latin typeface="Cambria Math" panose="02040503050406030204" pitchFamily="18" charset="0"/>
                        </a:rPr>
                        <m:t>=</m:t>
                      </m:r>
                      <m:rad>
                        <m:radPr>
                          <m:degHide m:val="on"/>
                          <m:ctrlPr>
                            <a:rPr lang="en-US" altLang="zh-CN" sz="1600" b="0" i="1" smtClean="0">
                              <a:solidFill>
                                <a:schemeClr val="tx1"/>
                              </a:solidFill>
                              <a:latin typeface="Cambria Math" panose="02040503050406030204" pitchFamily="18" charset="0"/>
                            </a:rPr>
                          </m:ctrlPr>
                        </m:radPr>
                        <m:deg/>
                        <m:e>
                          <m:r>
                            <a:rPr lang="en-US" altLang="zh-CN" sz="1600" b="0" i="1" smtClean="0">
                              <a:solidFill>
                                <a:schemeClr val="tx1"/>
                              </a:solidFill>
                              <a:latin typeface="Cambria Math" panose="02040503050406030204" pitchFamily="18" charset="0"/>
                            </a:rPr>
                            <m:t>𝑀𝑆𝐸</m:t>
                          </m:r>
                        </m:e>
                      </m:rad>
                    </m:oMath>
                  </m:oMathPara>
                </a14:m>
                <a:endParaRPr lang="en-US" sz="1600" dirty="0">
                  <a:solidFill>
                    <a:schemeClr val="tx1"/>
                  </a:solidFill>
                  <a:latin typeface="Helvetica" pitchFamily="2" charset="0"/>
                </a:endParaRPr>
              </a:p>
            </p:txBody>
          </p:sp>
        </mc:Choice>
        <mc:Fallback xmlns="">
          <p:sp>
            <p:nvSpPr>
              <p:cNvPr id="10" name="TextBox 9">
                <a:extLst>
                  <a:ext uri="{FF2B5EF4-FFF2-40B4-BE49-F238E27FC236}">
                    <a16:creationId xmlns:a16="http://schemas.microsoft.com/office/drawing/2014/main" id="{DAEE4B90-0511-09A3-E529-4E9E0DB64E36}"/>
                  </a:ext>
                </a:extLst>
              </p:cNvPr>
              <p:cNvSpPr txBox="1">
                <a:spLocks noRot="1" noChangeAspect="1" noMove="1" noResize="1" noEditPoints="1" noAdjustHandles="1" noChangeArrowheads="1" noChangeShapeType="1" noTextEdit="1"/>
              </p:cNvSpPr>
              <p:nvPr/>
            </p:nvSpPr>
            <p:spPr>
              <a:xfrm>
                <a:off x="4835305" y="1482503"/>
                <a:ext cx="1447773" cy="275268"/>
              </a:xfrm>
              <a:prstGeom prst="rect">
                <a:avLst/>
              </a:prstGeom>
              <a:blipFill>
                <a:blip r:embed="rId7"/>
                <a:stretch>
                  <a:fillRect l="-1739" r="-173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55CEA6-824B-3A8F-B012-1F2B6DD8F9C9}"/>
                  </a:ext>
                </a:extLst>
              </p:cNvPr>
              <p:cNvSpPr txBox="1"/>
              <p:nvPr/>
            </p:nvSpPr>
            <p:spPr>
              <a:xfrm>
                <a:off x="1472228" y="1359682"/>
                <a:ext cx="2261609"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𝑀𝑆𝐸</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b="0" i="1" smtClean="0">
                              <a:solidFill>
                                <a:schemeClr val="tx1"/>
                              </a:solidFill>
                              <a:latin typeface="Cambria Math" panose="02040503050406030204" pitchFamily="18" charset="0"/>
                            </a:rPr>
                          </m:ctrlPr>
                        </m:naryPr>
                        <m:sub>
                          <m:r>
                            <m:rPr>
                              <m:brk m:alnAt="23"/>
                            </m:rPr>
                            <a:rPr lang="en-US" altLang="zh-CN" sz="1600" b="0" i="1" smtClean="0">
                              <a:solidFill>
                                <a:schemeClr val="tx1"/>
                              </a:solidFill>
                              <a:latin typeface="Cambria Math" panose="02040503050406030204" pitchFamily="18" charset="0"/>
                            </a:rPr>
                            <m:t>𝑖</m:t>
                          </m:r>
                          <m:r>
                            <a:rPr lang="en-US" altLang="zh-CN" sz="1600" b="0" i="1" smtClean="0">
                              <a:solidFill>
                                <a:schemeClr val="tx1"/>
                              </a:solidFill>
                              <a:latin typeface="Cambria Math" panose="02040503050406030204" pitchFamily="18" charset="0"/>
                            </a:rPr>
                            <m:t>=1</m:t>
                          </m:r>
                        </m:sub>
                        <m:sup>
                          <m:r>
                            <a:rPr lang="en-US" altLang="zh-CN" sz="1600" b="0" i="1" smtClean="0">
                              <a:solidFill>
                                <a:schemeClr val="tx1"/>
                              </a:solidFill>
                              <a:latin typeface="Cambria Math" panose="02040503050406030204" pitchFamily="18" charset="0"/>
                            </a:rPr>
                            <m:t>𝑛</m:t>
                          </m:r>
                        </m:sup>
                        <m:e>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𝑌</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acc>
                                    <m:accPr>
                                      <m:chr m:val="̂"/>
                                      <m:ctrlPr>
                                        <a:rPr lang="en-US" altLang="zh-CN" sz="1600" b="0" i="1" smtClean="0">
                                          <a:solidFill>
                                            <a:schemeClr val="tx1"/>
                                          </a:solidFill>
                                          <a:latin typeface="Cambria Math" panose="02040503050406030204" pitchFamily="18" charset="0"/>
                                        </a:rPr>
                                      </m:ctrlPr>
                                    </m:accPr>
                                    <m:e>
                                      <m:r>
                                        <a:rPr lang="en-US" altLang="zh-CN" sz="1600" b="0" i="1" smtClean="0">
                                          <a:solidFill>
                                            <a:schemeClr val="tx1"/>
                                          </a:solidFill>
                                          <a:latin typeface="Cambria Math" panose="02040503050406030204" pitchFamily="18" charset="0"/>
                                        </a:rPr>
                                        <m:t>𝑌</m:t>
                                      </m:r>
                                    </m:e>
                                  </m:acc>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e>
                            <m:sup>
                              <m:r>
                                <a:rPr lang="en-US" altLang="zh-CN" sz="1600" b="0" i="1" smtClean="0">
                                  <a:solidFill>
                                    <a:schemeClr val="tx1"/>
                                  </a:solidFill>
                                  <a:latin typeface="Cambria Math" panose="02040503050406030204" pitchFamily="18" charset="0"/>
                                </a:rPr>
                                <m:t>2</m:t>
                              </m:r>
                            </m:sup>
                          </m:sSup>
                        </m:e>
                      </m:nary>
                    </m:oMath>
                  </m:oMathPara>
                </a14:m>
                <a:endParaRPr lang="en-US" sz="1600" dirty="0">
                  <a:solidFill>
                    <a:schemeClr val="tx1"/>
                  </a:solidFill>
                  <a:latin typeface="Helvetica" pitchFamily="2" charset="0"/>
                </a:endParaRPr>
              </a:p>
            </p:txBody>
          </p:sp>
        </mc:Choice>
        <mc:Fallback xmlns="">
          <p:sp>
            <p:nvSpPr>
              <p:cNvPr id="11" name="TextBox 10">
                <a:extLst>
                  <a:ext uri="{FF2B5EF4-FFF2-40B4-BE49-F238E27FC236}">
                    <a16:creationId xmlns:a16="http://schemas.microsoft.com/office/drawing/2014/main" id="{CB55CEA6-824B-3A8F-B012-1F2B6DD8F9C9}"/>
                  </a:ext>
                </a:extLst>
              </p:cNvPr>
              <p:cNvSpPr txBox="1">
                <a:spLocks noRot="1" noChangeAspect="1" noMove="1" noResize="1" noEditPoints="1" noAdjustHandles="1" noChangeArrowheads="1" noChangeShapeType="1" noTextEdit="1"/>
              </p:cNvSpPr>
              <p:nvPr/>
            </p:nvSpPr>
            <p:spPr>
              <a:xfrm>
                <a:off x="1472228" y="1359682"/>
                <a:ext cx="2261609" cy="672172"/>
              </a:xfrm>
              <a:prstGeom prst="rect">
                <a:avLst/>
              </a:prstGeom>
              <a:blipFill>
                <a:blip r:embed="rId8"/>
                <a:stretch>
                  <a:fillRect t="-124528" b="-188679"/>
                </a:stretch>
              </a:blipFill>
            </p:spPr>
            <p:txBody>
              <a:bodyPr/>
              <a:lstStyle/>
              <a:p>
                <a:r>
                  <a:rPr lang="en-US">
                    <a:noFill/>
                  </a:rPr>
                  <a:t> </a:t>
                </a:r>
              </a:p>
            </p:txBody>
          </p:sp>
        </mc:Fallback>
      </mc:AlternateContent>
    </p:spTree>
    <p:extLst>
      <p:ext uri="{BB962C8B-B14F-4D97-AF65-F5344CB8AC3E}">
        <p14:creationId xmlns:p14="http://schemas.microsoft.com/office/powerpoint/2010/main" val="61794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362873" y="225390"/>
            <a:ext cx="8435838" cy="873446"/>
          </a:xfrm>
        </p:spPr>
        <p:txBody>
          <a:bodyPr anchor="b">
            <a:noAutofit/>
          </a:bodyPr>
          <a:lstStyle/>
          <a:p>
            <a:r>
              <a:rPr lang="en-US" sz="4000" dirty="0">
                <a:solidFill>
                  <a:schemeClr val="tx1"/>
                </a:solidFill>
              </a:rPr>
              <a:t>Mean Absolute Error (MAE)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7C06EFB-C964-A1E5-BB7B-A9F13614284C}"/>
                  </a:ext>
                </a:extLst>
              </p14:cNvPr>
              <p14:cNvContentPartPr/>
              <p14:nvPr/>
            </p14:nvContentPartPr>
            <p14:xfrm>
              <a:off x="3629109" y="6257346"/>
              <a:ext cx="1689840" cy="362520"/>
            </p14:xfrm>
          </p:contentPart>
        </mc:Choice>
        <mc:Fallback xmlns="">
          <p:pic>
            <p:nvPicPr>
              <p:cNvPr id="8" name="Ink 7">
                <a:extLst>
                  <a:ext uri="{FF2B5EF4-FFF2-40B4-BE49-F238E27FC236}">
                    <a16:creationId xmlns:a16="http://schemas.microsoft.com/office/drawing/2014/main" id="{E7C06EFB-C964-A1E5-BB7B-A9F13614284C}"/>
                  </a:ext>
                </a:extLst>
              </p:cNvPr>
              <p:cNvPicPr/>
              <p:nvPr/>
            </p:nvPicPr>
            <p:blipFill>
              <a:blip r:embed="rId4"/>
              <a:stretch>
                <a:fillRect/>
              </a:stretch>
            </p:blipFill>
            <p:spPr>
              <a:xfrm>
                <a:off x="3624790" y="6253026"/>
                <a:ext cx="1698478" cy="371160"/>
              </a:xfrm>
              <a:prstGeom prst="rect">
                <a:avLst/>
              </a:prstGeom>
            </p:spPr>
          </p:pic>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6967BB-4EAA-8BA5-A88A-DC1F82E01146}"/>
                  </a:ext>
                </a:extLst>
              </p:cNvPr>
              <p:cNvSpPr txBox="1"/>
              <p:nvPr/>
            </p:nvSpPr>
            <p:spPr>
              <a:xfrm>
                <a:off x="2373302" y="1044159"/>
                <a:ext cx="2261609"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𝑀𝐴𝐸</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b="0" i="1" smtClean="0">
                              <a:solidFill>
                                <a:schemeClr val="tx1"/>
                              </a:solidFill>
                              <a:latin typeface="Cambria Math" panose="02040503050406030204" pitchFamily="18" charset="0"/>
                            </a:rPr>
                          </m:ctrlPr>
                        </m:naryPr>
                        <m:sub>
                          <m:r>
                            <m:rPr>
                              <m:brk m:alnAt="23"/>
                            </m:rPr>
                            <a:rPr lang="en-US" altLang="zh-CN" sz="1600" b="0" i="1" smtClean="0">
                              <a:solidFill>
                                <a:schemeClr val="tx1"/>
                              </a:solidFill>
                              <a:latin typeface="Cambria Math" panose="02040503050406030204" pitchFamily="18" charset="0"/>
                            </a:rPr>
                            <m:t>𝑖</m:t>
                          </m:r>
                          <m:r>
                            <a:rPr lang="en-US" altLang="zh-CN" sz="1600" b="0" i="1" smtClean="0">
                              <a:solidFill>
                                <a:schemeClr val="tx1"/>
                              </a:solidFill>
                              <a:latin typeface="Cambria Math" panose="02040503050406030204" pitchFamily="18" charset="0"/>
                            </a:rPr>
                            <m:t>=1</m:t>
                          </m:r>
                        </m:sub>
                        <m:sup>
                          <m:r>
                            <a:rPr lang="en-US" altLang="zh-CN" sz="1600" b="0" i="1" smtClean="0">
                              <a:solidFill>
                                <a:schemeClr val="tx1"/>
                              </a:solidFill>
                              <a:latin typeface="Cambria Math" panose="02040503050406030204" pitchFamily="18" charset="0"/>
                            </a:rPr>
                            <m:t>𝑛</m:t>
                          </m:r>
                        </m:sup>
                        <m:e>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𝑌</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acc>
                                    <m:accPr>
                                      <m:chr m:val="̂"/>
                                      <m:ctrlPr>
                                        <a:rPr lang="en-US" altLang="zh-CN" sz="1600" b="0" i="1" smtClean="0">
                                          <a:solidFill>
                                            <a:schemeClr val="tx1"/>
                                          </a:solidFill>
                                          <a:latin typeface="Cambria Math" panose="02040503050406030204" pitchFamily="18" charset="0"/>
                                        </a:rPr>
                                      </m:ctrlPr>
                                    </m:accPr>
                                    <m:e>
                                      <m:r>
                                        <a:rPr lang="en-US" altLang="zh-CN" sz="1600" b="0" i="1" smtClean="0">
                                          <a:solidFill>
                                            <a:schemeClr val="tx1"/>
                                          </a:solidFill>
                                          <a:latin typeface="Cambria Math" panose="02040503050406030204" pitchFamily="18" charset="0"/>
                                        </a:rPr>
                                        <m:t>𝑌</m:t>
                                      </m:r>
                                    </m:e>
                                  </m:acc>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e>
                            <m:sup/>
                          </m:sSup>
                        </m:e>
                      </m:nary>
                    </m:oMath>
                  </m:oMathPara>
                </a14:m>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856967BB-4EAA-8BA5-A88A-DC1F82E01146}"/>
                  </a:ext>
                </a:extLst>
              </p:cNvPr>
              <p:cNvSpPr txBox="1">
                <a:spLocks noRot="1" noChangeAspect="1" noMove="1" noResize="1" noEditPoints="1" noAdjustHandles="1" noChangeArrowheads="1" noChangeShapeType="1" noTextEdit="1"/>
              </p:cNvSpPr>
              <p:nvPr/>
            </p:nvSpPr>
            <p:spPr>
              <a:xfrm>
                <a:off x="2373302" y="1044159"/>
                <a:ext cx="2261609" cy="672172"/>
              </a:xfrm>
              <a:prstGeom prst="rect">
                <a:avLst/>
              </a:prstGeom>
              <a:blipFill>
                <a:blip r:embed="rId5"/>
                <a:stretch>
                  <a:fillRect/>
                </a:stretch>
              </a:blipFill>
            </p:spPr>
            <p:txBody>
              <a:bodyPr/>
              <a:lstStyle/>
              <a:p>
                <a:r>
                  <a:rPr lang="en-US">
                    <a:noFill/>
                  </a:rPr>
                  <a:t> </a:t>
                </a:r>
              </a:p>
            </p:txBody>
          </p:sp>
        </mc:Fallback>
      </mc:AlternateContent>
      <p:graphicFrame>
        <p:nvGraphicFramePr>
          <p:cNvPr id="13" name="Table 5">
            <a:extLst>
              <a:ext uri="{FF2B5EF4-FFF2-40B4-BE49-F238E27FC236}">
                <a16:creationId xmlns:a16="http://schemas.microsoft.com/office/drawing/2014/main" id="{E7BA554C-6C6A-94C9-562C-3EFDB2C842CD}"/>
              </a:ext>
            </a:extLst>
          </p:cNvPr>
          <p:cNvGraphicFramePr>
            <a:graphicFrameLocks noGrp="1"/>
          </p:cNvGraphicFramePr>
          <p:nvPr>
            <p:extLst>
              <p:ext uri="{D42A27DB-BD31-4B8C-83A1-F6EECF244321}">
                <p14:modId xmlns:p14="http://schemas.microsoft.com/office/powerpoint/2010/main" val="353756031"/>
              </p:ext>
            </p:extLst>
          </p:nvPr>
        </p:nvGraphicFramePr>
        <p:xfrm>
          <a:off x="1130126" y="1768855"/>
          <a:ext cx="6544492" cy="1112520"/>
        </p:xfrm>
        <a:graphic>
          <a:graphicData uri="http://schemas.openxmlformats.org/drawingml/2006/table">
            <a:tbl>
              <a:tblPr firstRow="1" bandRow="1">
                <a:tableStyleId>{5C22544A-7EE6-4342-B048-85BDC9FD1C3A}</a:tableStyleId>
              </a:tblPr>
              <a:tblGrid>
                <a:gridCol w="1423852">
                  <a:extLst>
                    <a:ext uri="{9D8B030D-6E8A-4147-A177-3AD203B41FA5}">
                      <a16:colId xmlns:a16="http://schemas.microsoft.com/office/drawing/2014/main" val="2463727137"/>
                    </a:ext>
                  </a:extLst>
                </a:gridCol>
                <a:gridCol w="679268">
                  <a:extLst>
                    <a:ext uri="{9D8B030D-6E8A-4147-A177-3AD203B41FA5}">
                      <a16:colId xmlns:a16="http://schemas.microsoft.com/office/drawing/2014/main" val="1277371698"/>
                    </a:ext>
                  </a:extLst>
                </a:gridCol>
                <a:gridCol w="744583">
                  <a:extLst>
                    <a:ext uri="{9D8B030D-6E8A-4147-A177-3AD203B41FA5}">
                      <a16:colId xmlns:a16="http://schemas.microsoft.com/office/drawing/2014/main" val="3411463164"/>
                    </a:ext>
                  </a:extLst>
                </a:gridCol>
                <a:gridCol w="731520">
                  <a:extLst>
                    <a:ext uri="{9D8B030D-6E8A-4147-A177-3AD203B41FA5}">
                      <a16:colId xmlns:a16="http://schemas.microsoft.com/office/drawing/2014/main" val="1178634582"/>
                    </a:ext>
                  </a:extLst>
                </a:gridCol>
                <a:gridCol w="640080">
                  <a:extLst>
                    <a:ext uri="{9D8B030D-6E8A-4147-A177-3AD203B41FA5}">
                      <a16:colId xmlns:a16="http://schemas.microsoft.com/office/drawing/2014/main" val="4207155848"/>
                    </a:ext>
                  </a:extLst>
                </a:gridCol>
                <a:gridCol w="770709">
                  <a:extLst>
                    <a:ext uri="{9D8B030D-6E8A-4147-A177-3AD203B41FA5}">
                      <a16:colId xmlns:a16="http://schemas.microsoft.com/office/drawing/2014/main" val="702723897"/>
                    </a:ext>
                  </a:extLst>
                </a:gridCol>
                <a:gridCol w="757645">
                  <a:extLst>
                    <a:ext uri="{9D8B030D-6E8A-4147-A177-3AD203B41FA5}">
                      <a16:colId xmlns:a16="http://schemas.microsoft.com/office/drawing/2014/main" val="3339456294"/>
                    </a:ext>
                  </a:extLst>
                </a:gridCol>
                <a:gridCol w="796835">
                  <a:extLst>
                    <a:ext uri="{9D8B030D-6E8A-4147-A177-3AD203B41FA5}">
                      <a16:colId xmlns:a16="http://schemas.microsoft.com/office/drawing/2014/main" val="1006281423"/>
                    </a:ext>
                  </a:extLst>
                </a:gridCol>
              </a:tblGrid>
              <a:tr h="370840">
                <a:tc>
                  <a:txBody>
                    <a:bodyPr/>
                    <a:lstStyle/>
                    <a:p>
                      <a:pPr algn="ctr"/>
                      <a:r>
                        <a:rPr lang="en-US" b="0" i="1" dirty="0" err="1">
                          <a:solidFill>
                            <a:schemeClr val="tx1"/>
                          </a:solidFill>
                        </a:rPr>
                        <a:t>i</a:t>
                      </a:r>
                      <a:endParaRPr lang="en-US"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4</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5580"/>
                  </a:ext>
                </a:extLst>
              </a:tr>
              <a:tr h="370840">
                <a:tc>
                  <a:txBody>
                    <a:bodyPr/>
                    <a:lstStyle/>
                    <a:p>
                      <a:pPr algn="ctr"/>
                      <a:r>
                        <a:rPr lang="en-US" dirty="0"/>
                        <a:t>Predicted</a:t>
                      </a:r>
                    </a:p>
                  </a:txBody>
                  <a:tcPr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7907405"/>
                  </a:ext>
                </a:extLst>
              </a:tr>
              <a:tr h="370840">
                <a:tc>
                  <a:txBody>
                    <a:bodyPr/>
                    <a:lstStyle/>
                    <a:p>
                      <a:pPr algn="ctr"/>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663668"/>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E08B10-46E7-B714-E950-E201CBA0A5DD}"/>
                  </a:ext>
                </a:extLst>
              </p:cNvPr>
              <p:cNvSpPr txBox="1"/>
              <p:nvPr/>
            </p:nvSpPr>
            <p:spPr>
              <a:xfrm>
                <a:off x="1103880" y="2932576"/>
                <a:ext cx="7062061"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m:t>
                      </m:r>
                      <m:r>
                        <a:rPr lang="en-US" altLang="zh-CN"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7</m:t>
                          </m:r>
                        </m:den>
                      </m:f>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7</m:t>
                          </m:r>
                        </m:sup>
                        <m:e>
                          <m:r>
                            <a:rPr lang="en-US" altLang="zh-CN" b="0" i="1" smtClean="0">
                              <a:solidFill>
                                <a:schemeClr val="tx1"/>
                              </a:solidFill>
                              <a:latin typeface="Cambria Math" panose="02040503050406030204" pitchFamily="18" charset="0"/>
                            </a:rPr>
                            <m:t>|3−2.5|+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7</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(−6)</m:t>
                          </m:r>
                          <m:r>
                            <a:rPr lang="en-US" altLang="zh-CN" i="1">
                              <a:solidFill>
                                <a:schemeClr val="tx1"/>
                              </a:solidFill>
                              <a:latin typeface="Cambria Math" panose="02040503050406030204" pitchFamily="18" charset="0"/>
                            </a:rPr>
                            <m:t>|</m:t>
                          </m:r>
                        </m:e>
                      </m:nary>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85E08B10-46E7-B714-E950-E201CBA0A5DD}"/>
                  </a:ext>
                </a:extLst>
              </p:cNvPr>
              <p:cNvSpPr txBox="1">
                <a:spLocks noRot="1" noChangeAspect="1" noMove="1" noResize="1" noEditPoints="1" noAdjustHandles="1" noChangeArrowheads="1" noChangeShapeType="1" noTextEdit="1"/>
              </p:cNvSpPr>
              <p:nvPr/>
            </p:nvSpPr>
            <p:spPr>
              <a:xfrm>
                <a:off x="1103880" y="2932576"/>
                <a:ext cx="7062061" cy="604524"/>
              </a:xfrm>
              <a:prstGeom prst="rect">
                <a:avLst/>
              </a:prstGeom>
              <a:blipFill>
                <a:blip r:embed="rId6"/>
                <a:stretch>
                  <a:fillRect b="-101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18CAFD6-38AD-7EE5-6D00-F52516BDB833}"/>
              </a:ext>
            </a:extLst>
          </p:cNvPr>
          <p:cNvPicPr>
            <a:picLocks noChangeAspect="1"/>
          </p:cNvPicPr>
          <p:nvPr/>
        </p:nvPicPr>
        <p:blipFill>
          <a:blip r:embed="rId7"/>
          <a:stretch>
            <a:fillRect/>
          </a:stretch>
        </p:blipFill>
        <p:spPr>
          <a:xfrm>
            <a:off x="3172649" y="3543345"/>
            <a:ext cx="4292600" cy="1981200"/>
          </a:xfrm>
          <a:prstGeom prst="rect">
            <a:avLst/>
          </a:prstGeom>
        </p:spPr>
      </p:pic>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225BECC-B7EB-D2DE-0C9F-02147607DF30}"/>
                  </a:ext>
                </a:extLst>
              </p14:cNvPr>
              <p14:cNvContentPartPr/>
              <p14:nvPr/>
            </p14:nvContentPartPr>
            <p14:xfrm>
              <a:off x="3126532" y="5109300"/>
              <a:ext cx="1662840" cy="325800"/>
            </p14:xfrm>
          </p:contentPart>
        </mc:Choice>
        <mc:Fallback xmlns="">
          <p:pic>
            <p:nvPicPr>
              <p:cNvPr id="16" name="Ink 15">
                <a:extLst>
                  <a:ext uri="{FF2B5EF4-FFF2-40B4-BE49-F238E27FC236}">
                    <a16:creationId xmlns:a16="http://schemas.microsoft.com/office/drawing/2014/main" id="{C225BECC-B7EB-D2DE-0C9F-02147607DF30}"/>
                  </a:ext>
                </a:extLst>
              </p:cNvPr>
              <p:cNvPicPr/>
              <p:nvPr/>
            </p:nvPicPr>
            <p:blipFill>
              <a:blip r:embed="rId9"/>
              <a:stretch>
                <a:fillRect/>
              </a:stretch>
            </p:blipFill>
            <p:spPr>
              <a:xfrm>
                <a:off x="3122212" y="5104980"/>
                <a:ext cx="1671480" cy="334440"/>
              </a:xfrm>
              <a:prstGeom prst="rect">
                <a:avLst/>
              </a:prstGeom>
            </p:spPr>
          </p:pic>
        </mc:Fallback>
      </mc:AlternateContent>
    </p:spTree>
    <p:extLst>
      <p:ext uri="{BB962C8B-B14F-4D97-AF65-F5344CB8AC3E}">
        <p14:creationId xmlns:p14="http://schemas.microsoft.com/office/powerpoint/2010/main" val="4194730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423984"/>
            <a:ext cx="7912519" cy="873446"/>
          </a:xfrm>
        </p:spPr>
        <p:txBody>
          <a:bodyPr anchor="b">
            <a:normAutofit/>
          </a:bodyPr>
          <a:lstStyle/>
          <a:p>
            <a:r>
              <a:rPr lang="en-US" altLang="zh-CN" sz="4000" dirty="0">
                <a:solidFill>
                  <a:schemeClr val="tx1"/>
                </a:solidFill>
              </a:rPr>
              <a:t>MSE</a:t>
            </a:r>
            <a:r>
              <a:rPr lang="zh-CN" altLang="en-US" sz="4000" dirty="0">
                <a:solidFill>
                  <a:schemeClr val="tx1"/>
                </a:solidFill>
              </a:rPr>
              <a:t> </a:t>
            </a:r>
            <a:r>
              <a:rPr lang="en-US" altLang="zh-CN" sz="4000" dirty="0">
                <a:solidFill>
                  <a:schemeClr val="tx1"/>
                </a:solidFill>
              </a:rPr>
              <a:t>vs</a:t>
            </a:r>
            <a:r>
              <a:rPr lang="zh-CN" altLang="en-US" sz="4000" dirty="0">
                <a:solidFill>
                  <a:schemeClr val="tx1"/>
                </a:solidFill>
              </a:rPr>
              <a:t> </a:t>
            </a:r>
            <a:r>
              <a:rPr lang="en-US" altLang="zh-CN" sz="4000" dirty="0">
                <a:solidFill>
                  <a:schemeClr val="tx1"/>
                </a:solidFill>
              </a:rPr>
              <a:t>RMSE</a:t>
            </a:r>
            <a:r>
              <a:rPr lang="zh-CN" altLang="en-US" sz="4000" dirty="0">
                <a:solidFill>
                  <a:schemeClr val="tx1"/>
                </a:solidFill>
              </a:rPr>
              <a:t> </a:t>
            </a:r>
            <a:r>
              <a:rPr lang="en-US" altLang="zh-CN" sz="4000" dirty="0">
                <a:solidFill>
                  <a:schemeClr val="tx1"/>
                </a:solidFill>
              </a:rPr>
              <a:t>vs</a:t>
            </a:r>
            <a:r>
              <a:rPr lang="zh-CN" altLang="en-US" sz="4000" dirty="0">
                <a:solidFill>
                  <a:schemeClr val="tx1"/>
                </a:solidFill>
              </a:rPr>
              <a:t> </a:t>
            </a:r>
            <a:r>
              <a:rPr lang="en-US" altLang="zh-CN" sz="4000" dirty="0">
                <a:solidFill>
                  <a:schemeClr val="tx1"/>
                </a:solidFill>
              </a:rPr>
              <a:t>MAE</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01158" y="1471209"/>
            <a:ext cx="8176850" cy="3680929"/>
          </a:xfrm>
        </p:spPr>
        <p:txBody>
          <a:bodyPr vert="horz" wrap="square" lIns="68580" tIns="34290" rIns="68580" bIns="34290" rtlCol="0" anchor="t" anchorCtr="0">
            <a:noAutofit/>
          </a:bodyPr>
          <a:lstStyle/>
          <a:p>
            <a:pPr marL="457200" indent="-342900">
              <a:buClr>
                <a:schemeClr val="tx1"/>
              </a:buClr>
            </a:pP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and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penalize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large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prediction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errors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via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squared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a:t>
            </a:r>
          </a:p>
          <a:p>
            <a:pPr marL="800100" lvl="1" indent="-319088">
              <a:buClr>
                <a:schemeClr val="tx1"/>
              </a:buClr>
            </a:pP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commonly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has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same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unit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Y</a:t>
            </a:r>
          </a:p>
          <a:p>
            <a:pPr marL="457200" indent="-342900">
              <a:buClr>
                <a:schemeClr val="tx1"/>
              </a:buClr>
            </a:pPr>
            <a:r>
              <a:rPr lang="en-US" altLang="zh-CN" dirty="0">
                <a:latin typeface="Helvetica" panose="020B0604020202020204" pitchFamily="34" charset="0"/>
                <a:cs typeface="Helvetica" panose="020B0604020202020204" pitchFamily="34" charset="0"/>
              </a:rPr>
              <a:t>MAE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robust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outliers</a:t>
            </a:r>
          </a:p>
          <a:p>
            <a:pPr marL="457200" indent="-342900">
              <a:buClr>
                <a:schemeClr val="tx1"/>
              </a:buClr>
            </a:pP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and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differentiable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while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MAE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not</a:t>
            </a:r>
          </a:p>
          <a:p>
            <a:pPr marL="800100" lvl="1" indent="-319088">
              <a:buClr>
                <a:schemeClr val="tx1"/>
              </a:buClr>
            </a:pPr>
            <a:r>
              <a:rPr lang="en-US" altLang="zh-CN" dirty="0">
                <a:latin typeface="Helvetica" panose="020B0604020202020204" pitchFamily="34" charset="0"/>
                <a:cs typeface="Helvetica" panose="020B0604020202020204" pitchFamily="34" charset="0"/>
              </a:rPr>
              <a:t>i.e.,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its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derivative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exists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for</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all</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values</a:t>
            </a:r>
          </a:p>
          <a:p>
            <a:pPr marL="800100" lvl="1" indent="-319088">
              <a:buClr>
                <a:schemeClr val="tx1"/>
              </a:buClr>
            </a:pP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makes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default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metric</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for</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loss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most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ML</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models</a:t>
            </a:r>
          </a:p>
          <a:p>
            <a:pPr marL="800100" lvl="1" indent="-319088">
              <a:buClr>
                <a:schemeClr val="tx1"/>
              </a:buClr>
            </a:pPr>
            <a:r>
              <a:rPr lang="en-US" dirty="0">
                <a:latin typeface="Helvetica" panose="020B0604020202020204" pitchFamily="34" charset="0"/>
                <a:cs typeface="Helvetica" panose="020B0604020202020204" pitchFamily="34" charset="0"/>
              </a:rPr>
              <a:t>The lower the RMSE/MSE is, the better the model is </a:t>
            </a:r>
          </a:p>
          <a:p>
            <a:pPr marL="1028700" lvl="2" indent="-285750">
              <a:buClr>
                <a:schemeClr val="tx1"/>
              </a:buClr>
            </a:pPr>
            <a:r>
              <a:rPr lang="en-US" dirty="0">
                <a:latin typeface="Helvetica" panose="020B0604020202020204" pitchFamily="34" charset="0"/>
                <a:cs typeface="Helvetica" panose="020B0604020202020204" pitchFamily="34" charset="0"/>
              </a:rPr>
              <a:t>Scoring function: </a:t>
            </a:r>
            <a:r>
              <a:rPr lang="en-US" dirty="0" err="1">
                <a:latin typeface="Helvetica" panose="020B0604020202020204" pitchFamily="34" charset="0"/>
                <a:cs typeface="Helvetica" panose="020B0604020202020204" pitchFamily="34" charset="0"/>
              </a:rPr>
              <a:t>neg_root_mean_squared_error</a:t>
            </a:r>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neg_mean_squared_error</a:t>
            </a:r>
            <a:endParaRPr lang="en-US" dirty="0">
              <a:latin typeface="Helvetica" panose="020B0604020202020204" pitchFamily="34" charset="0"/>
              <a:cs typeface="Helvetica" panose="020B0604020202020204" pitchFamily="34" charset="0"/>
            </a:endParaRPr>
          </a:p>
          <a:p>
            <a:pPr marL="1028700" lvl="2" indent="-285750">
              <a:buClr>
                <a:schemeClr val="tx1"/>
              </a:buClr>
            </a:pPr>
            <a:r>
              <a:rPr lang="en-US" dirty="0">
                <a:latin typeface="Helvetica" panose="020B0604020202020204" pitchFamily="34" charset="0"/>
                <a:cs typeface="Helvetica" panose="020B0604020202020204" pitchFamily="34" charset="0"/>
                <a:hlinkClick r:id="rId3"/>
              </a:rPr>
              <a:t>https://scikit-learn.org/stable/modules/model_evaluation.html</a:t>
            </a:r>
            <a:endParaRPr lang="en-US" dirty="0">
              <a:latin typeface="Helvetica" panose="020B0604020202020204" pitchFamily="34" charset="0"/>
              <a:cs typeface="Helvetica" panose="020B0604020202020204" pitchFamily="34" charset="0"/>
            </a:endParaRPr>
          </a:p>
          <a:p>
            <a:pPr marL="393700" indent="-342900">
              <a:buClr>
                <a:schemeClr val="tx1"/>
              </a:buClr>
            </a:pPr>
            <a:endParaRPr lang="en-US" altLang="en-US" dirty="0"/>
          </a:p>
        </p:txBody>
      </p:sp>
    </p:spTree>
    <p:extLst>
      <p:ext uri="{BB962C8B-B14F-4D97-AF65-F5344CB8AC3E}">
        <p14:creationId xmlns:p14="http://schemas.microsoft.com/office/powerpoint/2010/main" val="71897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2032"/>
            <a:ext cx="7912519" cy="873446"/>
          </a:xfrm>
        </p:spPr>
        <p:txBody>
          <a:bodyPr anchor="b">
            <a:normAutofit/>
          </a:bodyPr>
          <a:lstStyle/>
          <a:p>
            <a:r>
              <a:rPr lang="en-US" altLang="zh-CN" sz="4000" dirty="0">
                <a:solidFill>
                  <a:schemeClr val="tx1"/>
                </a:solidFill>
              </a:rPr>
              <a:t>Cross</a:t>
            </a:r>
            <a:r>
              <a:rPr lang="zh-CN" altLang="en-US" sz="4000" dirty="0">
                <a:solidFill>
                  <a:schemeClr val="tx1"/>
                </a:solidFill>
              </a:rPr>
              <a:t> </a:t>
            </a:r>
            <a:r>
              <a:rPr lang="en-US" altLang="zh-CN" sz="4000" dirty="0">
                <a:solidFill>
                  <a:schemeClr val="tx1"/>
                </a:solidFill>
              </a:rPr>
              <a:t>validation</a:t>
            </a:r>
            <a:r>
              <a:rPr lang="zh-CN" altLang="en-US" sz="4000" dirty="0">
                <a:solidFill>
                  <a:schemeClr val="tx1"/>
                </a:solidFill>
              </a:rPr>
              <a:t> </a:t>
            </a:r>
            <a:r>
              <a:rPr lang="en-US" altLang="zh-CN" sz="4000" dirty="0">
                <a:solidFill>
                  <a:schemeClr val="tx1"/>
                </a:solidFill>
              </a:rPr>
              <a:t>for</a:t>
            </a:r>
            <a:r>
              <a:rPr lang="zh-CN" altLang="en-US" sz="4000" dirty="0">
                <a:solidFill>
                  <a:schemeClr val="tx1"/>
                </a:solidFill>
              </a:rPr>
              <a:t> </a:t>
            </a:r>
            <a:r>
              <a:rPr lang="en-US" altLang="zh-CN" sz="4000" dirty="0">
                <a:solidFill>
                  <a:schemeClr val="tx1"/>
                </a:solidFill>
              </a:rPr>
              <a:t>Linear</a:t>
            </a:r>
            <a:r>
              <a:rPr lang="zh-CN" altLang="en-US" sz="4000" dirty="0">
                <a:solidFill>
                  <a:schemeClr val="tx1"/>
                </a:solidFill>
              </a:rPr>
              <a:t> </a:t>
            </a:r>
            <a:r>
              <a:rPr lang="en-US" altLang="zh-CN" sz="4000" dirty="0">
                <a:solidFill>
                  <a:schemeClr val="tx1"/>
                </a:solidFill>
              </a:rPr>
              <a:t>Regression</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289" y="1251516"/>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Avoid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the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performance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evaluation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being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sensitive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to</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the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selection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of</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training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data</a:t>
            </a:r>
          </a:p>
          <a:p>
            <a:pPr marL="457200" indent="-342900">
              <a:buClr>
                <a:schemeClr val="tx1"/>
              </a:buClr>
            </a:pPr>
            <a:r>
              <a:rPr lang="en-US" altLang="zh-CN" sz="2400" dirty="0">
                <a:latin typeface="Helvetica" panose="020B0604020202020204" pitchFamily="34" charset="0"/>
                <a:cs typeface="Helvetica" panose="020B0604020202020204" pitchFamily="34" charset="0"/>
              </a:rPr>
              <a:t>K-fold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cross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validation</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Divide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the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whole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dataset</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into</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K</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partitions</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(K-1)</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partitions for training, 1 partition for testing</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Rotate the selection of the testing set</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Average the evaluation </a:t>
            </a:r>
          </a:p>
          <a:p>
            <a:pPr marL="393700" indent="-342900">
              <a:buClr>
                <a:schemeClr val="tx1"/>
              </a:buClr>
            </a:pPr>
            <a:endParaRPr lang="en-US" altLang="en-US" sz="2400" dirty="0"/>
          </a:p>
        </p:txBody>
      </p:sp>
      <p:pic>
        <p:nvPicPr>
          <p:cNvPr id="4" name="Picture 3">
            <a:extLst>
              <a:ext uri="{FF2B5EF4-FFF2-40B4-BE49-F238E27FC236}">
                <a16:creationId xmlns:a16="http://schemas.microsoft.com/office/drawing/2014/main" id="{AF3CB83F-6F1B-647A-631F-29AAD080F918}"/>
              </a:ext>
            </a:extLst>
          </p:cNvPr>
          <p:cNvPicPr>
            <a:picLocks noChangeAspect="1"/>
          </p:cNvPicPr>
          <p:nvPr/>
        </p:nvPicPr>
        <p:blipFill>
          <a:blip r:embed="rId3"/>
          <a:stretch>
            <a:fillRect/>
          </a:stretch>
        </p:blipFill>
        <p:spPr>
          <a:xfrm>
            <a:off x="5280663" y="3767900"/>
            <a:ext cx="3406140" cy="1779441"/>
          </a:xfrm>
          <a:prstGeom prst="rect">
            <a:avLst/>
          </a:prstGeom>
        </p:spPr>
      </p:pic>
    </p:spTree>
    <p:extLst>
      <p:ext uri="{BB962C8B-B14F-4D97-AF65-F5344CB8AC3E}">
        <p14:creationId xmlns:p14="http://schemas.microsoft.com/office/powerpoint/2010/main" val="295890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423985"/>
            <a:ext cx="7912519" cy="873446"/>
          </a:xfrm>
        </p:spPr>
        <p:txBody>
          <a:bodyPr anchor="b">
            <a:normAutofit/>
          </a:bodyPr>
          <a:lstStyle/>
          <a:p>
            <a:r>
              <a:rPr lang="en-US" altLang="zh-CN" sz="4000" dirty="0">
                <a:solidFill>
                  <a:schemeClr val="tx1"/>
                </a:solidFill>
              </a:rPr>
              <a:t>Cross</a:t>
            </a:r>
            <a:r>
              <a:rPr lang="zh-CN" altLang="en-US" sz="4000" dirty="0">
                <a:solidFill>
                  <a:schemeClr val="tx1"/>
                </a:solidFill>
              </a:rPr>
              <a:t> </a:t>
            </a:r>
            <a:r>
              <a:rPr lang="en-US" altLang="zh-CN" sz="4000" dirty="0">
                <a:solidFill>
                  <a:schemeClr val="tx1"/>
                </a:solidFill>
              </a:rPr>
              <a:t>validation</a:t>
            </a:r>
            <a:r>
              <a:rPr lang="zh-CN" altLang="en-US" sz="4000" dirty="0">
                <a:solidFill>
                  <a:schemeClr val="tx1"/>
                </a:solidFill>
              </a:rPr>
              <a:t> </a:t>
            </a:r>
            <a:r>
              <a:rPr lang="en-US" altLang="zh-CN" sz="4000" dirty="0">
                <a:solidFill>
                  <a:schemeClr val="tx1"/>
                </a:solidFill>
              </a:rPr>
              <a:t>for</a:t>
            </a:r>
            <a:r>
              <a:rPr lang="zh-CN" altLang="en-US" sz="4000" dirty="0">
                <a:solidFill>
                  <a:schemeClr val="tx1"/>
                </a:solidFill>
              </a:rPr>
              <a:t> </a:t>
            </a:r>
            <a:r>
              <a:rPr lang="en-US" altLang="zh-CN" sz="4000" dirty="0">
                <a:solidFill>
                  <a:schemeClr val="tx1"/>
                </a:solidFill>
              </a:rPr>
              <a:t>Linear</a:t>
            </a:r>
            <a:r>
              <a:rPr lang="zh-CN" altLang="en-US" sz="4000" dirty="0">
                <a:solidFill>
                  <a:schemeClr val="tx1"/>
                </a:solidFill>
              </a:rPr>
              <a:t> </a:t>
            </a:r>
            <a:r>
              <a:rPr lang="en-US" altLang="zh-CN" sz="4000" dirty="0">
                <a:solidFill>
                  <a:schemeClr val="tx1"/>
                </a:solidFill>
              </a:rPr>
              <a:t>Regression</a:t>
            </a:r>
            <a:endParaRPr lang="en-US" sz="4000" dirty="0">
              <a:solidFill>
                <a:schemeClr val="tx1"/>
              </a:solidFill>
            </a:endParaRPr>
          </a:p>
        </p:txBody>
      </p:sp>
      <p:pic>
        <p:nvPicPr>
          <p:cNvPr id="7" name="Picture 6">
            <a:extLst>
              <a:ext uri="{FF2B5EF4-FFF2-40B4-BE49-F238E27FC236}">
                <a16:creationId xmlns:a16="http://schemas.microsoft.com/office/drawing/2014/main" id="{E744179E-FE37-AB9C-EF55-851EBC6A7A7F}"/>
              </a:ext>
            </a:extLst>
          </p:cNvPr>
          <p:cNvPicPr>
            <a:picLocks noChangeAspect="1"/>
          </p:cNvPicPr>
          <p:nvPr/>
        </p:nvPicPr>
        <p:blipFill>
          <a:blip r:embed="rId3"/>
          <a:stretch>
            <a:fillRect/>
          </a:stretch>
        </p:blipFill>
        <p:spPr>
          <a:xfrm>
            <a:off x="679149" y="1530798"/>
            <a:ext cx="7836202" cy="2968715"/>
          </a:xfrm>
          <a:prstGeom prst="rect">
            <a:avLst/>
          </a:prstGeom>
        </p:spPr>
      </p:pic>
    </p:spTree>
    <p:extLst>
      <p:ext uri="{BB962C8B-B14F-4D97-AF65-F5344CB8AC3E}">
        <p14:creationId xmlns:p14="http://schemas.microsoft.com/office/powerpoint/2010/main" val="11179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Introduction to Regression</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8219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9326"/>
            <a:ext cx="7912519" cy="873446"/>
          </a:xfrm>
        </p:spPr>
        <p:txBody>
          <a:bodyPr anchor="b">
            <a:normAutofit/>
          </a:bodyPr>
          <a:lstStyle/>
          <a:p>
            <a:r>
              <a:rPr lang="en-US" sz="4000" dirty="0"/>
              <a:t>Regression</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433134" y="1469826"/>
            <a:ext cx="7992837" cy="3680929"/>
          </a:xfrm>
        </p:spPr>
        <p:txBody>
          <a:bodyPr vert="horz" wrap="square" lIns="68580" tIns="34290" rIns="68580" bIns="34290" rtlCol="0" anchor="t" anchorCtr="0">
            <a:noAutofit/>
          </a:bodyPr>
          <a:lstStyle/>
          <a:p>
            <a:pPr marL="457200" indent="-342900">
              <a:buClr>
                <a:schemeClr val="tx1"/>
              </a:buClr>
            </a:pPr>
            <a:r>
              <a:rPr lang="en-US" altLang="en-US" sz="2400" dirty="0"/>
              <a:t>Wiki: regression analysis is to estimate the relationships between a dependent variable, i.e., target, and one or more independent variables, i.e., features </a:t>
            </a:r>
          </a:p>
          <a:p>
            <a:pPr>
              <a:buClr>
                <a:schemeClr val="tx1"/>
              </a:buClr>
            </a:pPr>
            <a:endParaRPr lang="en-US" altLang="en-US" sz="2400" dirty="0"/>
          </a:p>
          <a:p>
            <a:pPr marL="457200" indent="-342900">
              <a:buClr>
                <a:schemeClr val="tx1"/>
              </a:buClr>
            </a:pPr>
            <a:r>
              <a:rPr lang="en-US" altLang="en-US" sz="2400" dirty="0"/>
              <a:t>Y: continuous value</a:t>
            </a:r>
          </a:p>
          <a:p>
            <a:pPr marL="457200" indent="-342900">
              <a:buClr>
                <a:schemeClr val="tx1"/>
              </a:buClr>
            </a:pPr>
            <a:r>
              <a:rPr lang="en-US" altLang="en-US" sz="2400" dirty="0"/>
              <a:t>Common model: </a:t>
            </a:r>
          </a:p>
          <a:p>
            <a:pPr marL="800100" lvl="1" indent="-319088">
              <a:buClr>
                <a:schemeClr val="tx1"/>
              </a:buClr>
            </a:pPr>
            <a:r>
              <a:rPr lang="en-US" altLang="en-US" sz="2000" dirty="0"/>
              <a:t>Linear regression – the simplest regression model</a:t>
            </a:r>
          </a:p>
          <a:p>
            <a:pPr marL="393700" indent="-342900">
              <a:buClr>
                <a:schemeClr val="tx1"/>
              </a:buClr>
            </a:pPr>
            <a:endParaRPr lang="en-US" altLang="en-US" sz="2400" dirty="0"/>
          </a:p>
        </p:txBody>
      </p:sp>
      <p:graphicFrame>
        <p:nvGraphicFramePr>
          <p:cNvPr id="4" name="Object 3">
            <a:extLst>
              <a:ext uri="{FF2B5EF4-FFF2-40B4-BE49-F238E27FC236}">
                <a16:creationId xmlns:a16="http://schemas.microsoft.com/office/drawing/2014/main" id="{3C1B8459-A4A3-0C78-5581-96CA86D739A7}"/>
              </a:ext>
            </a:extLst>
          </p:cNvPr>
          <p:cNvGraphicFramePr>
            <a:graphicFrameLocks noChangeAspect="1"/>
          </p:cNvGraphicFramePr>
          <p:nvPr>
            <p:extLst>
              <p:ext uri="{D42A27DB-BD31-4B8C-83A1-F6EECF244321}">
                <p14:modId xmlns:p14="http://schemas.microsoft.com/office/powerpoint/2010/main" val="2582098593"/>
              </p:ext>
            </p:extLst>
          </p:nvPr>
        </p:nvGraphicFramePr>
        <p:xfrm>
          <a:off x="2513570" y="2965807"/>
          <a:ext cx="2277326" cy="560897"/>
        </p:xfrm>
        <a:graphic>
          <a:graphicData uri="http://schemas.openxmlformats.org/presentationml/2006/ole">
            <mc:AlternateContent xmlns:mc="http://schemas.openxmlformats.org/markup-compatibility/2006">
              <mc:Choice xmlns:v="urn:schemas-microsoft-com:vml" Requires="v">
                <p:oleObj name="Equation" r:id="rId3" imgW="21361400" imgH="5270500" progId="Equation.3">
                  <p:embed/>
                </p:oleObj>
              </mc:Choice>
              <mc:Fallback>
                <p:oleObj name="Equation" r:id="rId3" imgW="21361400" imgH="5270500" progId="Equation.3">
                  <p:embed/>
                  <p:pic>
                    <p:nvPicPr>
                      <p:cNvPr id="5" name="Object 4">
                        <a:extLst>
                          <a:ext uri="{FF2B5EF4-FFF2-40B4-BE49-F238E27FC236}">
                            <a16:creationId xmlns:a16="http://schemas.microsoft.com/office/drawing/2014/main" id="{3BD4BFE3-CCE0-8A47-BB01-42A1C682B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570" y="2965807"/>
                        <a:ext cx="2277326" cy="5608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438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2832" y="432777"/>
            <a:ext cx="7912519" cy="873446"/>
          </a:xfrm>
        </p:spPr>
        <p:txBody>
          <a:bodyPr anchor="b">
            <a:normAutofit/>
          </a:bodyPr>
          <a:lstStyle/>
          <a:p>
            <a:r>
              <a:rPr lang="en-US" sz="4000" dirty="0"/>
              <a:t>Linear Regression</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288" y="1514252"/>
            <a:ext cx="7992837" cy="3680929"/>
          </a:xfrm>
        </p:spPr>
        <p:txBody>
          <a:bodyPr vert="horz" wrap="square" lIns="68580" tIns="34290" rIns="68580" bIns="34290" rtlCol="0" anchor="t" anchorCtr="0">
            <a:normAutofit/>
          </a:bodyPr>
          <a:lstStyle/>
          <a:p>
            <a:pPr marL="457200" indent="-342900">
              <a:buClr>
                <a:schemeClr val="tx1"/>
              </a:buClr>
            </a:pPr>
            <a:r>
              <a:rPr lang="en-US" sz="2400" dirty="0"/>
              <a:t>Find a linear relationship between y and</a:t>
            </a:r>
          </a:p>
          <a:p>
            <a:pPr marL="457200" indent="-342900">
              <a:buClr>
                <a:schemeClr val="tx1"/>
              </a:buClr>
            </a:pPr>
            <a:endParaRPr lang="en-US" sz="2400" dirty="0"/>
          </a:p>
          <a:p>
            <a:pPr marL="457200" indent="-342900">
              <a:buClr>
                <a:schemeClr val="tx1"/>
              </a:buClr>
            </a:pPr>
            <a:endParaRPr lang="en-US" sz="2400" dirty="0"/>
          </a:p>
          <a:p>
            <a:pPr marL="457200" indent="-342900">
              <a:buClr>
                <a:schemeClr val="tx1"/>
              </a:buClr>
            </a:pPr>
            <a:r>
              <a:rPr lang="en-US" sz="2400" dirty="0"/>
              <a:t>Linear regression calculates the estimators of the regression coefficients</a:t>
            </a:r>
          </a:p>
          <a:p>
            <a:pPr marL="393700" indent="-342900">
              <a:buClr>
                <a:schemeClr val="tx1"/>
              </a:buClr>
            </a:pPr>
            <a:endParaRPr lang="en-US" altLang="en-US" sz="2400" dirty="0"/>
          </a:p>
        </p:txBody>
      </p:sp>
      <p:pic>
        <p:nvPicPr>
          <p:cNvPr id="5" name="Picture 4">
            <a:extLst>
              <a:ext uri="{FF2B5EF4-FFF2-40B4-BE49-F238E27FC236}">
                <a16:creationId xmlns:a16="http://schemas.microsoft.com/office/drawing/2014/main" id="{85590C28-E1B0-997D-67C7-4CA2B4E56848}"/>
              </a:ext>
            </a:extLst>
          </p:cNvPr>
          <p:cNvPicPr>
            <a:picLocks noChangeAspect="1"/>
          </p:cNvPicPr>
          <p:nvPr/>
        </p:nvPicPr>
        <p:blipFill>
          <a:blip r:embed="rId3"/>
          <a:stretch>
            <a:fillRect/>
          </a:stretch>
        </p:blipFill>
        <p:spPr>
          <a:xfrm>
            <a:off x="6510091" y="1563642"/>
            <a:ext cx="1604646" cy="349527"/>
          </a:xfrm>
          <a:prstGeom prst="rect">
            <a:avLst/>
          </a:prstGeom>
        </p:spPr>
      </p:pic>
      <p:pic>
        <p:nvPicPr>
          <p:cNvPr id="6" name="Picture 5">
            <a:extLst>
              <a:ext uri="{FF2B5EF4-FFF2-40B4-BE49-F238E27FC236}">
                <a16:creationId xmlns:a16="http://schemas.microsoft.com/office/drawing/2014/main" id="{4597875F-6839-331B-07CD-592E70D20A77}"/>
              </a:ext>
            </a:extLst>
          </p:cNvPr>
          <p:cNvPicPr>
            <a:picLocks noChangeAspect="1"/>
          </p:cNvPicPr>
          <p:nvPr/>
        </p:nvPicPr>
        <p:blipFill>
          <a:blip r:embed="rId4"/>
          <a:stretch>
            <a:fillRect/>
          </a:stretch>
        </p:blipFill>
        <p:spPr>
          <a:xfrm>
            <a:off x="1095347" y="2178615"/>
            <a:ext cx="3253841" cy="384863"/>
          </a:xfrm>
          <a:prstGeom prst="rect">
            <a:avLst/>
          </a:prstGeom>
        </p:spPr>
      </p:pic>
      <p:pic>
        <p:nvPicPr>
          <p:cNvPr id="7" name="Picture 6">
            <a:extLst>
              <a:ext uri="{FF2B5EF4-FFF2-40B4-BE49-F238E27FC236}">
                <a16:creationId xmlns:a16="http://schemas.microsoft.com/office/drawing/2014/main" id="{D5919195-8D5B-1EBA-4296-5383713349FD}"/>
              </a:ext>
            </a:extLst>
          </p:cNvPr>
          <p:cNvPicPr>
            <a:picLocks noChangeAspect="1"/>
          </p:cNvPicPr>
          <p:nvPr/>
        </p:nvPicPr>
        <p:blipFill>
          <a:blip r:embed="rId5"/>
          <a:stretch>
            <a:fillRect/>
          </a:stretch>
        </p:blipFill>
        <p:spPr>
          <a:xfrm>
            <a:off x="4836339" y="2178615"/>
            <a:ext cx="1104900" cy="304800"/>
          </a:xfrm>
          <a:prstGeom prst="rect">
            <a:avLst/>
          </a:prstGeom>
        </p:spPr>
      </p:pic>
      <p:sp>
        <p:nvSpPr>
          <p:cNvPr id="8" name="TextBox 7">
            <a:extLst>
              <a:ext uri="{FF2B5EF4-FFF2-40B4-BE49-F238E27FC236}">
                <a16:creationId xmlns:a16="http://schemas.microsoft.com/office/drawing/2014/main" id="{E701C268-9E5F-610C-5BFF-70C6DBEFCB27}"/>
              </a:ext>
            </a:extLst>
          </p:cNvPr>
          <p:cNvSpPr txBox="1"/>
          <p:nvPr/>
        </p:nvSpPr>
        <p:spPr>
          <a:xfrm>
            <a:off x="5836735" y="2178615"/>
            <a:ext cx="2586297" cy="307777"/>
          </a:xfrm>
          <a:prstGeom prst="rect">
            <a:avLst/>
          </a:prstGeom>
          <a:noFill/>
        </p:spPr>
        <p:txBody>
          <a:bodyPr wrap="square" rtlCol="0">
            <a:spAutoFit/>
          </a:bodyPr>
          <a:lstStyle/>
          <a:p>
            <a:r>
              <a:rPr lang="en-US" b="1" dirty="0"/>
              <a:t>: regression coefficients</a:t>
            </a:r>
          </a:p>
        </p:txBody>
      </p:sp>
      <p:pic>
        <p:nvPicPr>
          <p:cNvPr id="9" name="Picture 8">
            <a:extLst>
              <a:ext uri="{FF2B5EF4-FFF2-40B4-BE49-F238E27FC236}">
                <a16:creationId xmlns:a16="http://schemas.microsoft.com/office/drawing/2014/main" id="{1C010D71-1317-F4C1-8611-58E24922E9BB}"/>
              </a:ext>
            </a:extLst>
          </p:cNvPr>
          <p:cNvPicPr>
            <a:picLocks noChangeAspect="1"/>
          </p:cNvPicPr>
          <p:nvPr/>
        </p:nvPicPr>
        <p:blipFill>
          <a:blip r:embed="rId6"/>
          <a:stretch>
            <a:fillRect/>
          </a:stretch>
        </p:blipFill>
        <p:spPr>
          <a:xfrm>
            <a:off x="5766391" y="2501500"/>
            <a:ext cx="114300" cy="190500"/>
          </a:xfrm>
          <a:prstGeom prst="rect">
            <a:avLst/>
          </a:prstGeom>
        </p:spPr>
      </p:pic>
      <p:sp>
        <p:nvSpPr>
          <p:cNvPr id="10" name="TextBox 9">
            <a:extLst>
              <a:ext uri="{FF2B5EF4-FFF2-40B4-BE49-F238E27FC236}">
                <a16:creationId xmlns:a16="http://schemas.microsoft.com/office/drawing/2014/main" id="{B102B4EB-D102-21EB-7356-6D3E3AB468AC}"/>
              </a:ext>
            </a:extLst>
          </p:cNvPr>
          <p:cNvSpPr txBox="1"/>
          <p:nvPr/>
        </p:nvSpPr>
        <p:spPr>
          <a:xfrm>
            <a:off x="5845527" y="2462343"/>
            <a:ext cx="2586297" cy="307777"/>
          </a:xfrm>
          <a:prstGeom prst="rect">
            <a:avLst/>
          </a:prstGeom>
          <a:noFill/>
        </p:spPr>
        <p:txBody>
          <a:bodyPr wrap="square" rtlCol="0">
            <a:spAutoFit/>
          </a:bodyPr>
          <a:lstStyle/>
          <a:p>
            <a:r>
              <a:rPr lang="en-US" b="1" dirty="0"/>
              <a:t>: random error</a:t>
            </a:r>
          </a:p>
        </p:txBody>
      </p:sp>
    </p:spTree>
    <p:extLst>
      <p:ext uri="{BB962C8B-B14F-4D97-AF65-F5344CB8AC3E}">
        <p14:creationId xmlns:p14="http://schemas.microsoft.com/office/powerpoint/2010/main" val="388577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125" y="433158"/>
            <a:ext cx="7912519" cy="873446"/>
          </a:xfrm>
        </p:spPr>
        <p:txBody>
          <a:bodyPr anchor="b">
            <a:normAutofit/>
          </a:bodyPr>
          <a:lstStyle/>
          <a:p>
            <a:r>
              <a:rPr lang="en-US" sz="4000" dirty="0"/>
              <a:t>An Example</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188" y="1533242"/>
            <a:ext cx="7992837" cy="3252068"/>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Advertising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dataset</a:t>
            </a:r>
            <a:endParaRPr lang="en-US" altLang="en-US" sz="2400" dirty="0">
              <a:latin typeface="Helvetica" panose="020B0604020202020204" pitchFamily="34" charset="0"/>
              <a:cs typeface="Helvetica" panose="020B0604020202020204" pitchFamily="34" charset="0"/>
            </a:endParaRPr>
          </a:p>
        </p:txBody>
      </p:sp>
      <p:pic>
        <p:nvPicPr>
          <p:cNvPr id="11" name="Picture 10">
            <a:extLst>
              <a:ext uri="{FF2B5EF4-FFF2-40B4-BE49-F238E27FC236}">
                <a16:creationId xmlns:a16="http://schemas.microsoft.com/office/drawing/2014/main" id="{52CFF5C6-1E52-BA4C-F8E2-C553827A8007}"/>
              </a:ext>
            </a:extLst>
          </p:cNvPr>
          <p:cNvPicPr>
            <a:picLocks noChangeAspect="1"/>
          </p:cNvPicPr>
          <p:nvPr/>
        </p:nvPicPr>
        <p:blipFill>
          <a:blip r:embed="rId3"/>
          <a:stretch>
            <a:fillRect/>
          </a:stretch>
        </p:blipFill>
        <p:spPr>
          <a:xfrm>
            <a:off x="4191102" y="1395679"/>
            <a:ext cx="2895600" cy="3886200"/>
          </a:xfrm>
          <a:prstGeom prst="rect">
            <a:avLst/>
          </a:prstGeom>
        </p:spPr>
      </p:pic>
      <p:grpSp>
        <p:nvGrpSpPr>
          <p:cNvPr id="12" name="Group 11">
            <a:extLst>
              <a:ext uri="{FF2B5EF4-FFF2-40B4-BE49-F238E27FC236}">
                <a16:creationId xmlns:a16="http://schemas.microsoft.com/office/drawing/2014/main" id="{1D768E0C-51C4-3794-7FE4-4134214E9225}"/>
              </a:ext>
            </a:extLst>
          </p:cNvPr>
          <p:cNvGrpSpPr/>
          <p:nvPr/>
        </p:nvGrpSpPr>
        <p:grpSpPr>
          <a:xfrm>
            <a:off x="6487848" y="1392565"/>
            <a:ext cx="664560" cy="318960"/>
            <a:chOff x="4670743" y="2214206"/>
            <a:chExt cx="664560" cy="3189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7F6D923-3A32-143D-04E9-80390A63B98F}"/>
                    </a:ext>
                  </a:extLst>
                </p14:cNvPr>
                <p14:cNvContentPartPr/>
                <p14:nvPr/>
              </p14:nvContentPartPr>
              <p14:xfrm>
                <a:off x="4670743" y="2334446"/>
                <a:ext cx="511560" cy="198720"/>
              </p14:xfrm>
            </p:contentPart>
          </mc:Choice>
          <mc:Fallback xmlns="">
            <p:pic>
              <p:nvPicPr>
                <p:cNvPr id="7" name="Ink 6">
                  <a:extLst>
                    <a:ext uri="{FF2B5EF4-FFF2-40B4-BE49-F238E27FC236}">
                      <a16:creationId xmlns:a16="http://schemas.microsoft.com/office/drawing/2014/main" id="{F93BAF65-E47F-D246-ACF5-320EF016692C}"/>
                    </a:ext>
                  </a:extLst>
                </p:cNvPr>
                <p:cNvPicPr/>
                <p:nvPr/>
              </p:nvPicPr>
              <p:blipFill>
                <a:blip r:embed="rId6"/>
                <a:stretch>
                  <a:fillRect/>
                </a:stretch>
              </p:blipFill>
              <p:spPr>
                <a:xfrm>
                  <a:off x="4666423" y="2330126"/>
                  <a:ext cx="520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CD1637EF-158C-6BA1-FF87-AFA97AD05E64}"/>
                    </a:ext>
                  </a:extLst>
                </p14:cNvPr>
                <p14:cNvContentPartPr/>
                <p14:nvPr/>
              </p14:nvContentPartPr>
              <p14:xfrm>
                <a:off x="5101663" y="2214206"/>
                <a:ext cx="233640" cy="118440"/>
              </p14:xfrm>
            </p:contentPart>
          </mc:Choice>
          <mc:Fallback xmlns="">
            <p:pic>
              <p:nvPicPr>
                <p:cNvPr id="8" name="Ink 7">
                  <a:extLst>
                    <a:ext uri="{FF2B5EF4-FFF2-40B4-BE49-F238E27FC236}">
                      <a16:creationId xmlns:a16="http://schemas.microsoft.com/office/drawing/2014/main" id="{284754D9-3620-A34E-A6F2-C9F3CDC04A75}"/>
                    </a:ext>
                  </a:extLst>
                </p:cNvPr>
                <p:cNvPicPr/>
                <p:nvPr/>
              </p:nvPicPr>
              <p:blipFill>
                <a:blip r:embed="rId8"/>
                <a:stretch>
                  <a:fillRect/>
                </a:stretch>
              </p:blipFill>
              <p:spPr>
                <a:xfrm>
                  <a:off x="5097343" y="2209886"/>
                  <a:ext cx="242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2A0B70A-37D6-3844-51DD-D9C633607B7B}"/>
                    </a:ext>
                  </a:extLst>
                </p14:cNvPr>
                <p14:cNvContentPartPr/>
                <p14:nvPr/>
              </p14:nvContentPartPr>
              <p14:xfrm>
                <a:off x="5098423" y="2259566"/>
                <a:ext cx="73080" cy="89280"/>
              </p14:xfrm>
            </p:contentPart>
          </mc:Choice>
          <mc:Fallback xmlns="">
            <p:pic>
              <p:nvPicPr>
                <p:cNvPr id="9" name="Ink 8">
                  <a:extLst>
                    <a:ext uri="{FF2B5EF4-FFF2-40B4-BE49-F238E27FC236}">
                      <a16:creationId xmlns:a16="http://schemas.microsoft.com/office/drawing/2014/main" id="{71A511AD-738B-A540-B4B5-D2F13019DAEE}"/>
                    </a:ext>
                  </a:extLst>
                </p:cNvPr>
                <p:cNvPicPr/>
                <p:nvPr/>
              </p:nvPicPr>
              <p:blipFill>
                <a:blip r:embed="rId10"/>
                <a:stretch>
                  <a:fillRect/>
                </a:stretch>
              </p:blipFill>
              <p:spPr>
                <a:xfrm>
                  <a:off x="5094103" y="2255246"/>
                  <a:ext cx="81720" cy="97920"/>
                </a:xfrm>
                <a:prstGeom prst="rect">
                  <a:avLst/>
                </a:prstGeom>
              </p:spPr>
            </p:pic>
          </mc:Fallback>
        </mc:AlternateContent>
      </p:grpSp>
      <p:sp>
        <p:nvSpPr>
          <p:cNvPr id="16" name="TextBox 15">
            <a:extLst>
              <a:ext uri="{FF2B5EF4-FFF2-40B4-BE49-F238E27FC236}">
                <a16:creationId xmlns:a16="http://schemas.microsoft.com/office/drawing/2014/main" id="{10D5D5B3-8FC9-D5EE-4904-CA601F33A8C8}"/>
              </a:ext>
            </a:extLst>
          </p:cNvPr>
          <p:cNvSpPr txBox="1"/>
          <p:nvPr/>
        </p:nvSpPr>
        <p:spPr>
          <a:xfrm>
            <a:off x="7152408" y="1238676"/>
            <a:ext cx="760697" cy="307777"/>
          </a:xfrm>
          <a:prstGeom prst="rect">
            <a:avLst/>
          </a:prstGeom>
          <a:noFill/>
        </p:spPr>
        <p:txBody>
          <a:bodyPr wrap="square" rtlCol="0">
            <a:spAutoFit/>
          </a:bodyPr>
          <a:lstStyle/>
          <a:p>
            <a:r>
              <a:rPr lang="en-US" altLang="zh-CN" dirty="0">
                <a:solidFill>
                  <a:srgbClr val="FF0000"/>
                </a:solidFill>
              </a:rPr>
              <a:t>target</a:t>
            </a:r>
            <a:endParaRPr lang="en-US" dirty="0">
              <a:solidFill>
                <a:srgbClr val="FF0000"/>
              </a:solidFill>
            </a:endParaRPr>
          </a:p>
        </p:txBody>
      </p:sp>
    </p:spTree>
    <p:extLst>
      <p:ext uri="{BB962C8B-B14F-4D97-AF65-F5344CB8AC3E}">
        <p14:creationId xmlns:p14="http://schemas.microsoft.com/office/powerpoint/2010/main" val="22878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211" y="447423"/>
            <a:ext cx="7912519" cy="873446"/>
          </a:xfrm>
        </p:spPr>
        <p:txBody>
          <a:bodyPr anchor="b">
            <a:normAutofit/>
          </a:bodyPr>
          <a:lstStyle/>
          <a:p>
            <a:r>
              <a:rPr lang="en-US" sz="4000" dirty="0"/>
              <a:t>Bivariate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788" y="1514628"/>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Has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one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feature,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can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be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visualized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in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2D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space</a:t>
                </a:r>
              </a:p>
              <a:p>
                <a:pPr marL="533400" lvl="1" indent="0">
                  <a:buNone/>
                </a:pP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oMath>
                </a14:m>
                <a:r>
                  <a:rPr lang="en-US" altLang="zh-CN" sz="2000" dirty="0">
                    <a:latin typeface="+mj-lt"/>
                    <a:ea typeface="Cambria Math" panose="02040503050406030204" pitchFamily="18" charset="0"/>
                  </a:rPr>
                  <a:t> x</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0</m:t>
                        </m:r>
                      </m:sub>
                    </m:sSub>
                  </m:oMath>
                </a14:m>
                <a:endParaRPr lang="en-US" sz="2000" dirty="0">
                  <a:latin typeface="+mj-lt"/>
                </a:endParaRPr>
              </a:p>
              <a:p>
                <a:pPr marL="393700" indent="-342900"/>
                <a:endParaRPr lang="en-US" altLang="en-US"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584788" y="1514628"/>
                <a:ext cx="7992837" cy="3680929"/>
              </a:xfrm>
              <a:blipFill>
                <a:blip r:embed="rId3"/>
                <a:stretch>
                  <a:fillRect l="-915" t="-56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EA49D10-2076-1C81-F400-43ACFF330DF4}"/>
              </a:ext>
            </a:extLst>
          </p:cNvPr>
          <p:cNvPicPr>
            <a:picLocks noChangeAspect="1"/>
          </p:cNvPicPr>
          <p:nvPr/>
        </p:nvPicPr>
        <p:blipFill>
          <a:blip r:embed="rId4"/>
          <a:stretch>
            <a:fillRect/>
          </a:stretch>
        </p:blipFill>
        <p:spPr>
          <a:xfrm>
            <a:off x="218643" y="2433926"/>
            <a:ext cx="2145938" cy="2154129"/>
          </a:xfrm>
          <a:prstGeom prst="rect">
            <a:avLst/>
          </a:prstGeom>
        </p:spPr>
      </p:pic>
      <p:pic>
        <p:nvPicPr>
          <p:cNvPr id="17" name="Picture 16">
            <a:extLst>
              <a:ext uri="{FF2B5EF4-FFF2-40B4-BE49-F238E27FC236}">
                <a16:creationId xmlns:a16="http://schemas.microsoft.com/office/drawing/2014/main" id="{B58A5409-0B96-7B28-3C35-7234A76F71D8}"/>
              </a:ext>
            </a:extLst>
          </p:cNvPr>
          <p:cNvPicPr>
            <a:picLocks noChangeAspect="1"/>
          </p:cNvPicPr>
          <p:nvPr/>
        </p:nvPicPr>
        <p:blipFill>
          <a:blip r:embed="rId5"/>
          <a:stretch>
            <a:fillRect/>
          </a:stretch>
        </p:blipFill>
        <p:spPr>
          <a:xfrm>
            <a:off x="3227747" y="2417823"/>
            <a:ext cx="2145938" cy="2170232"/>
          </a:xfrm>
          <a:prstGeom prst="rect">
            <a:avLst/>
          </a:prstGeom>
        </p:spPr>
      </p:pic>
      <p:pic>
        <p:nvPicPr>
          <p:cNvPr id="18" name="Picture 17">
            <a:extLst>
              <a:ext uri="{FF2B5EF4-FFF2-40B4-BE49-F238E27FC236}">
                <a16:creationId xmlns:a16="http://schemas.microsoft.com/office/drawing/2014/main" id="{238EEF54-8BF0-7CDA-B9C6-00EBDBCDF31D}"/>
              </a:ext>
            </a:extLst>
          </p:cNvPr>
          <p:cNvPicPr>
            <a:picLocks noChangeAspect="1"/>
          </p:cNvPicPr>
          <p:nvPr/>
        </p:nvPicPr>
        <p:blipFill>
          <a:blip r:embed="rId6"/>
          <a:stretch>
            <a:fillRect/>
          </a:stretch>
        </p:blipFill>
        <p:spPr>
          <a:xfrm>
            <a:off x="6380275" y="2425874"/>
            <a:ext cx="2065738" cy="2170231"/>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AE303DB-F2AB-D603-0D1E-1A98BB82CCD0}"/>
                  </a:ext>
                </a:extLst>
              </p:cNvPr>
              <p:cNvSpPr txBox="1"/>
              <p:nvPr/>
            </p:nvSpPr>
            <p:spPr>
              <a:xfrm>
                <a:off x="118858" y="4919271"/>
                <a:ext cx="2847454"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0.05546477</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6.974821488229891</m:t>
                      </m:r>
                    </m:oMath>
                  </m:oMathPara>
                </a14:m>
                <a:endParaRPr lang="en-US" sz="1200" dirty="0">
                  <a:solidFill>
                    <a:schemeClr val="tx1"/>
                  </a:solidFill>
                </a:endParaRPr>
              </a:p>
            </p:txBody>
          </p:sp>
        </mc:Choice>
        <mc:Fallback xmlns="">
          <p:sp>
            <p:nvSpPr>
              <p:cNvPr id="19" name="TextBox 18">
                <a:extLst>
                  <a:ext uri="{FF2B5EF4-FFF2-40B4-BE49-F238E27FC236}">
                    <a16:creationId xmlns:a16="http://schemas.microsoft.com/office/drawing/2014/main" id="{AAE303DB-F2AB-D603-0D1E-1A98BB82CCD0}"/>
                  </a:ext>
                </a:extLst>
              </p:cNvPr>
              <p:cNvSpPr txBox="1">
                <a:spLocks noRot="1" noChangeAspect="1" noMove="1" noResize="1" noEditPoints="1" noAdjustHandles="1" noChangeArrowheads="1" noChangeShapeType="1" noTextEdit="1"/>
              </p:cNvSpPr>
              <p:nvPr/>
            </p:nvSpPr>
            <p:spPr>
              <a:xfrm>
                <a:off x="118858" y="4919271"/>
                <a:ext cx="2847454" cy="276999"/>
              </a:xfrm>
              <a:prstGeom prst="rect">
                <a:avLst/>
              </a:prstGeom>
              <a:blipFill>
                <a:blip r:embed="rId7"/>
                <a:stretch>
                  <a:fillRect r="-21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C06827-173E-42A3-6CBC-C0AF13890CB7}"/>
                  </a:ext>
                </a:extLst>
              </p:cNvPr>
              <p:cNvSpPr txBox="1"/>
              <p:nvPr/>
            </p:nvSpPr>
            <p:spPr>
              <a:xfrm>
                <a:off x="3103470" y="4897280"/>
                <a:ext cx="3015548"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0.12443166</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12.235721966369235</m:t>
                      </m:r>
                    </m:oMath>
                  </m:oMathPara>
                </a14:m>
                <a:endParaRPr lang="en-US" sz="1200" dirty="0">
                  <a:solidFill>
                    <a:schemeClr val="tx1"/>
                  </a:solidFill>
                </a:endParaRPr>
              </a:p>
            </p:txBody>
          </p:sp>
        </mc:Choice>
        <mc:Fallback xmlns="">
          <p:sp>
            <p:nvSpPr>
              <p:cNvPr id="20" name="TextBox 19">
                <a:extLst>
                  <a:ext uri="{FF2B5EF4-FFF2-40B4-BE49-F238E27FC236}">
                    <a16:creationId xmlns:a16="http://schemas.microsoft.com/office/drawing/2014/main" id="{DDC06827-173E-42A3-6CBC-C0AF13890CB7}"/>
                  </a:ext>
                </a:extLst>
              </p:cNvPr>
              <p:cNvSpPr txBox="1">
                <a:spLocks noRot="1" noChangeAspect="1" noMove="1" noResize="1" noEditPoints="1" noAdjustHandles="1" noChangeArrowheads="1" noChangeShapeType="1" noTextEdit="1"/>
              </p:cNvSpPr>
              <p:nvPr/>
            </p:nvSpPr>
            <p:spPr>
              <a:xfrm>
                <a:off x="3103470" y="4897280"/>
                <a:ext cx="3015548" cy="27699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11BF521-524B-6645-6B5E-1A735742786C}"/>
                  </a:ext>
                </a:extLst>
              </p:cNvPr>
              <p:cNvSpPr txBox="1"/>
              <p:nvPr/>
            </p:nvSpPr>
            <p:spPr>
              <a:xfrm>
                <a:off x="6177689" y="4897281"/>
                <a:ext cx="2847453"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0.038324</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13.959548653554414</m:t>
                      </m:r>
                    </m:oMath>
                  </m:oMathPara>
                </a14:m>
                <a:endParaRPr lang="en-US" sz="1200" dirty="0">
                  <a:solidFill>
                    <a:schemeClr val="tx1"/>
                  </a:solidFill>
                </a:endParaRPr>
              </a:p>
            </p:txBody>
          </p:sp>
        </mc:Choice>
        <mc:Fallback xmlns="">
          <p:sp>
            <p:nvSpPr>
              <p:cNvPr id="21" name="TextBox 20">
                <a:extLst>
                  <a:ext uri="{FF2B5EF4-FFF2-40B4-BE49-F238E27FC236}">
                    <a16:creationId xmlns:a16="http://schemas.microsoft.com/office/drawing/2014/main" id="{B11BF521-524B-6645-6B5E-1A735742786C}"/>
                  </a:ext>
                </a:extLst>
              </p:cNvPr>
              <p:cNvSpPr txBox="1">
                <a:spLocks noRot="1" noChangeAspect="1" noMove="1" noResize="1" noEditPoints="1" noAdjustHandles="1" noChangeArrowheads="1" noChangeShapeType="1" noTextEdit="1"/>
              </p:cNvSpPr>
              <p:nvPr/>
            </p:nvSpPr>
            <p:spPr>
              <a:xfrm>
                <a:off x="6177689" y="4897281"/>
                <a:ext cx="2847453" cy="276999"/>
              </a:xfrm>
              <a:prstGeom prst="rect">
                <a:avLst/>
              </a:prstGeom>
              <a:blipFill>
                <a:blip r:embed="rId9"/>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562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123" y="441950"/>
            <a:ext cx="7912519" cy="873446"/>
          </a:xfrm>
        </p:spPr>
        <p:txBody>
          <a:bodyPr anchor="b">
            <a:normAutofit/>
          </a:bodyPr>
          <a:lstStyle/>
          <a:p>
            <a:r>
              <a:rPr lang="en-US" sz="4000" dirty="0"/>
              <a:t>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488073" y="1505842"/>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t>Have</a:t>
                </a:r>
                <a:r>
                  <a:rPr lang="zh-CN" altLang="en-US" sz="2400" dirty="0"/>
                  <a:t> </a:t>
                </a:r>
                <a:r>
                  <a:rPr lang="en-US" altLang="zh-CN" sz="2400" dirty="0"/>
                  <a:t>multiple</a:t>
                </a:r>
                <a:r>
                  <a:rPr lang="zh-CN" altLang="en-US" sz="2400" dirty="0"/>
                  <a:t> </a:t>
                </a:r>
                <a:r>
                  <a:rPr lang="en-US" altLang="zh-CN" sz="2400" dirty="0"/>
                  <a:t>variable</a:t>
                </a:r>
                <a:r>
                  <a:rPr lang="zh-CN" altLang="en-US" sz="2400" dirty="0"/>
                  <a:t> </a:t>
                </a:r>
                <a:r>
                  <a:rPr lang="en-US" altLang="zh-CN" sz="2400" dirty="0"/>
                  <a:t>(features)</a:t>
                </a:r>
                <a:r>
                  <a:rPr lang="zh-CN" altLang="en-US" sz="2400" dirty="0"/>
                  <a:t> </a:t>
                </a:r>
                <a:r>
                  <a:rPr lang="en-US" altLang="zh-CN" sz="2400" dirty="0"/>
                  <a:t>to</a:t>
                </a:r>
                <a:r>
                  <a:rPr lang="zh-CN" altLang="en-US" sz="2400" dirty="0"/>
                  <a:t> </a:t>
                </a:r>
                <a:r>
                  <a:rPr lang="en-US" altLang="zh-CN" sz="2400" dirty="0"/>
                  <a:t>predict</a:t>
                </a:r>
                <a:r>
                  <a:rPr lang="zh-CN" altLang="en-US" sz="2400" dirty="0"/>
                  <a:t> </a:t>
                </a:r>
                <a:r>
                  <a:rPr lang="en-US" altLang="zh-CN" sz="2400" dirty="0"/>
                  <a:t>the</a:t>
                </a:r>
                <a:r>
                  <a:rPr lang="zh-CN" altLang="en-US" sz="2400" dirty="0"/>
                  <a:t> </a:t>
                </a:r>
                <a:r>
                  <a:rPr lang="en-US" altLang="zh-CN" sz="2400" dirty="0"/>
                  <a:t>target</a:t>
                </a:r>
              </a:p>
              <a:p>
                <a:pPr marL="800100" lvl="1" indent="-319088">
                  <a:buClr>
                    <a:schemeClr val="tx1"/>
                  </a:buClr>
                </a:pPr>
                <a:r>
                  <a:rPr lang="en-US" altLang="zh-CN" sz="2200" dirty="0"/>
                  <a:t>Suppose</a:t>
                </a:r>
                <a:r>
                  <a:rPr lang="zh-CN" altLang="en-US" sz="2200" dirty="0"/>
                  <a:t> </a:t>
                </a:r>
                <a:r>
                  <a:rPr lang="en-US" altLang="zh-CN" sz="2200" dirty="0"/>
                  <a:t>we</a:t>
                </a:r>
                <a:r>
                  <a:rPr lang="zh-CN" altLang="en-US" sz="2200" dirty="0"/>
                  <a:t> </a:t>
                </a:r>
                <a:r>
                  <a:rPr lang="en-US" altLang="zh-CN" sz="2200" dirty="0"/>
                  <a:t>choose</a:t>
                </a:r>
                <a:r>
                  <a:rPr lang="zh-CN" altLang="en-US" sz="2200" dirty="0"/>
                  <a:t> </a:t>
                </a:r>
                <a:r>
                  <a:rPr lang="en-US" altLang="zh-CN" sz="2200" dirty="0"/>
                  <a:t>TV</a:t>
                </a:r>
                <a:r>
                  <a:rPr lang="zh-CN" altLang="en-US" sz="2200" dirty="0"/>
                  <a:t> </a:t>
                </a:r>
                <a:r>
                  <a:rPr lang="en-US" altLang="zh-CN" sz="2200" dirty="0"/>
                  <a:t>and</a:t>
                </a:r>
                <a:r>
                  <a:rPr lang="zh-CN" altLang="en-US" sz="2200" dirty="0"/>
                  <a:t> </a:t>
                </a:r>
                <a:r>
                  <a:rPr lang="en-US" altLang="zh-CN" sz="2200" dirty="0"/>
                  <a:t>Radio</a:t>
                </a:r>
                <a:r>
                  <a:rPr lang="zh-CN" altLang="en-US" sz="2200" dirty="0"/>
                  <a:t> </a:t>
                </a:r>
                <a:r>
                  <a:rPr lang="en-US" altLang="zh-CN" sz="2200" dirty="0"/>
                  <a:t>as</a:t>
                </a:r>
                <a:r>
                  <a:rPr lang="zh-CN" altLang="en-US" sz="2200" dirty="0"/>
                  <a:t> </a:t>
                </a:r>
                <a14:m>
                  <m:oMath xmlns:m="http://schemas.openxmlformats.org/officeDocument/2006/math">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𝑥</m:t>
                        </m:r>
                      </m:e>
                      <m:sub>
                        <m:r>
                          <a:rPr lang="en-US" altLang="zh-CN" sz="2200" i="1">
                            <a:latin typeface="Cambria Math" panose="02040503050406030204" pitchFamily="18" charset="0"/>
                            <a:ea typeface="Cambria Math" panose="02040503050406030204" pitchFamily="18" charset="0"/>
                          </a:rPr>
                          <m:t>1</m:t>
                        </m:r>
                      </m:sub>
                    </m:sSub>
                    <m:r>
                      <a:rPr lang="en-US" altLang="zh-CN" sz="2200" i="1">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ea typeface="Cambria Math" panose="02040503050406030204" pitchFamily="18" charset="0"/>
                      </a:rPr>
                      <m:t> </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𝑥</m:t>
                        </m:r>
                      </m:e>
                      <m:sub>
                        <m:r>
                          <a:rPr lang="en-US" altLang="zh-CN" sz="2200" i="1">
                            <a:latin typeface="Cambria Math" panose="02040503050406030204" pitchFamily="18" charset="0"/>
                            <a:ea typeface="Cambria Math" panose="02040503050406030204" pitchFamily="18" charset="0"/>
                          </a:rPr>
                          <m:t>2</m:t>
                        </m:r>
                      </m:sub>
                    </m:sSub>
                  </m:oMath>
                </a14:m>
                <a:endParaRPr lang="en-US" altLang="en-US" sz="22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488073" y="1505842"/>
                <a:ext cx="7992837" cy="3680929"/>
              </a:xfrm>
              <a:blipFill>
                <a:blip r:embed="rId3"/>
                <a:stretch>
                  <a:fillRect l="-915" t="-57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0A568A0-D19B-B259-9902-76FD6AC1E49D}"/>
              </a:ext>
            </a:extLst>
          </p:cNvPr>
          <p:cNvPicPr>
            <a:picLocks noChangeAspect="1"/>
          </p:cNvPicPr>
          <p:nvPr/>
        </p:nvPicPr>
        <p:blipFill>
          <a:blip r:embed="rId4"/>
          <a:stretch>
            <a:fillRect/>
          </a:stretch>
        </p:blipFill>
        <p:spPr>
          <a:xfrm>
            <a:off x="399676" y="2470049"/>
            <a:ext cx="3712284" cy="2646381"/>
          </a:xfrm>
          <a:prstGeom prst="rect">
            <a:avLst/>
          </a:prstGeom>
        </p:spPr>
      </p:pic>
      <p:pic>
        <p:nvPicPr>
          <p:cNvPr id="12" name="Picture 11">
            <a:extLst>
              <a:ext uri="{FF2B5EF4-FFF2-40B4-BE49-F238E27FC236}">
                <a16:creationId xmlns:a16="http://schemas.microsoft.com/office/drawing/2014/main" id="{D389F78B-E83C-B97D-4D03-1F4A56C3D0E1}"/>
              </a:ext>
            </a:extLst>
          </p:cNvPr>
          <p:cNvPicPr>
            <a:picLocks noChangeAspect="1"/>
          </p:cNvPicPr>
          <p:nvPr/>
        </p:nvPicPr>
        <p:blipFill>
          <a:blip r:embed="rId5"/>
          <a:stretch>
            <a:fillRect/>
          </a:stretch>
        </p:blipFill>
        <p:spPr>
          <a:xfrm>
            <a:off x="5375479" y="2387966"/>
            <a:ext cx="3368845" cy="24800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832DBC-7FD6-560A-EACF-212BB819DCAA}"/>
                  </a:ext>
                </a:extLst>
              </p:cNvPr>
              <p:cNvSpPr txBox="1"/>
              <p:nvPr/>
            </p:nvSpPr>
            <p:spPr>
              <a:xfrm>
                <a:off x="2016458" y="5169628"/>
                <a:ext cx="6100354" cy="33855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𝑦</m:t>
                      </m:r>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0.05444896</m:t>
                      </m:r>
                      <m:sSub>
                        <m:sSubPr>
                          <m:ctrlPr>
                            <a:rPr lang="en-US"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r>
                        <m:rPr>
                          <m:nor/>
                        </m:rPr>
                        <a:rPr lang="en-US" sz="1600">
                          <a:solidFill>
                            <a:schemeClr val="tx1"/>
                          </a:solidFill>
                        </a:rPr>
                        <m:t>0.10717457</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2</m:t>
                          </m:r>
                        </m:sub>
                      </m:sSub>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4.630879464097768</m:t>
                      </m:r>
                    </m:oMath>
                  </m:oMathPara>
                </a14:m>
                <a:endParaRPr lang="en-US" sz="1600" dirty="0">
                  <a:solidFill>
                    <a:schemeClr val="tx1"/>
                  </a:solidFill>
                </a:endParaRPr>
              </a:p>
            </p:txBody>
          </p:sp>
        </mc:Choice>
        <mc:Fallback xmlns="">
          <p:sp>
            <p:nvSpPr>
              <p:cNvPr id="13" name="TextBox 12">
                <a:extLst>
                  <a:ext uri="{FF2B5EF4-FFF2-40B4-BE49-F238E27FC236}">
                    <a16:creationId xmlns:a16="http://schemas.microsoft.com/office/drawing/2014/main" id="{CF832DBC-7FD6-560A-EACF-212BB819DCAA}"/>
                  </a:ext>
                </a:extLst>
              </p:cNvPr>
              <p:cNvSpPr txBox="1">
                <a:spLocks noRot="1" noChangeAspect="1" noMove="1" noResize="1" noEditPoints="1" noAdjustHandles="1" noChangeArrowheads="1" noChangeShapeType="1" noTextEdit="1"/>
              </p:cNvSpPr>
              <p:nvPr/>
            </p:nvSpPr>
            <p:spPr>
              <a:xfrm>
                <a:off x="2016458" y="5169628"/>
                <a:ext cx="6100354" cy="338554"/>
              </a:xfrm>
              <a:prstGeom prst="rect">
                <a:avLst/>
              </a:prstGeom>
              <a:blipFill>
                <a:blip r:embed="rId6"/>
                <a:stretch>
                  <a:fillRect b="-3448"/>
                </a:stretch>
              </a:blipFill>
              <a:ln>
                <a:solidFill>
                  <a:schemeClr val="tx1"/>
                </a:solidFill>
              </a:ln>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738003A7-5D5A-8BCC-0CD9-0B16A3BE51B9}"/>
              </a:ext>
            </a:extLst>
          </p:cNvPr>
          <p:cNvSpPr/>
          <p:nvPr/>
        </p:nvSpPr>
        <p:spPr>
          <a:xfrm>
            <a:off x="4438531" y="3697323"/>
            <a:ext cx="809897" cy="4571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015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4978" y="443097"/>
            <a:ext cx="7912519" cy="873446"/>
          </a:xfrm>
        </p:spPr>
        <p:txBody>
          <a:bodyPr anchor="b">
            <a:normAutofit/>
          </a:bodyPr>
          <a:lstStyle/>
          <a:p>
            <a:r>
              <a:rPr lang="en-US" sz="4000" dirty="0"/>
              <a:t>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04511" y="1542159"/>
                <a:ext cx="7992837" cy="3680929"/>
              </a:xfrm>
            </p:spPr>
            <p:txBody>
              <a:bodyPr vert="horz" wrap="square" lIns="68580" tIns="34290" rIns="68580" bIns="34290" rtlCol="0" anchor="t" anchorCtr="0">
                <a:normAutofit/>
              </a:bodyPr>
              <a:lstStyle/>
              <a:p>
                <a:pPr marL="457200" indent="-342900">
                  <a:buClr>
                    <a:schemeClr val="tx1"/>
                  </a:buClr>
                </a:pPr>
                <a:r>
                  <a:rPr lang="en-US" altLang="zh-CN" dirty="0"/>
                  <a:t>How</a:t>
                </a:r>
                <a:r>
                  <a:rPr lang="zh-CN" altLang="en-US" dirty="0"/>
                  <a:t> </a:t>
                </a:r>
                <a:r>
                  <a:rPr lang="en-US" altLang="zh-CN" dirty="0"/>
                  <a:t>about</a:t>
                </a:r>
                <a:r>
                  <a:rPr lang="zh-CN" altLang="en-US" dirty="0"/>
                  <a:t> </a:t>
                </a:r>
                <a:r>
                  <a:rPr lang="en-US" altLang="zh-CN" dirty="0"/>
                  <a:t>consider</a:t>
                </a:r>
                <a:r>
                  <a:rPr lang="zh-CN" altLang="en-US" dirty="0"/>
                  <a:t> </a:t>
                </a:r>
                <a:r>
                  <a:rPr lang="en-US" altLang="zh-CN" dirty="0"/>
                  <a:t>all</a:t>
                </a:r>
                <a:r>
                  <a:rPr lang="zh-CN" altLang="en-US" dirty="0"/>
                  <a:t> </a:t>
                </a:r>
                <a:r>
                  <a:rPr lang="en-US" altLang="zh-CN" dirty="0"/>
                  <a:t>the</a:t>
                </a:r>
                <a:r>
                  <a:rPr lang="zh-CN" altLang="en-US" dirty="0"/>
                  <a:t> </a:t>
                </a:r>
                <a:r>
                  <a:rPr lang="en-US" altLang="zh-CN" dirty="0"/>
                  <a:t>three</a:t>
                </a:r>
                <a:r>
                  <a:rPr lang="zh-CN" altLang="en-US" dirty="0"/>
                  <a:t> </a:t>
                </a:r>
                <a:r>
                  <a:rPr lang="en-US" altLang="zh-CN" dirty="0"/>
                  <a:t>features?</a:t>
                </a:r>
              </a:p>
              <a:p>
                <a:pPr marL="533400" lvl="1" indent="0">
                  <a:buNone/>
                </a:pP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en-US" altLang="zh-CN" dirty="0"/>
                  <a:t>:</a:t>
                </a:r>
                <a:r>
                  <a:rPr lang="zh-CN" altLang="en-US" dirty="0"/>
                  <a:t> </a:t>
                </a:r>
                <a:r>
                  <a:rPr lang="en-US" altLang="zh-CN" dirty="0"/>
                  <a:t>TV;</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en-US" altLang="zh-CN" dirty="0"/>
                  <a:t>:</a:t>
                </a:r>
                <a:r>
                  <a:rPr lang="zh-CN" altLang="en-US" dirty="0"/>
                  <a:t> </a:t>
                </a:r>
                <a:r>
                  <a:rPr lang="en-US" altLang="zh-CN" dirty="0"/>
                  <a:t>Radio;</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en-US" altLang="zh-CN" dirty="0"/>
                  <a:t>:</a:t>
                </a:r>
                <a:r>
                  <a:rPr lang="zh-CN" altLang="en-US" dirty="0"/>
                  <a:t> </a:t>
                </a:r>
                <a:r>
                  <a:rPr lang="en-US" altLang="zh-CN" dirty="0"/>
                  <a:t>Newspaper</a:t>
                </a:r>
                <a:endParaRPr lang="en-US"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504511" y="1542159"/>
                <a:ext cx="7992837" cy="3680929"/>
              </a:xfrm>
              <a:blipFill>
                <a:blip r:embed="rId3"/>
                <a:stretch>
                  <a:fillRect l="-381" t="-4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798989-0EFE-844A-C989-A991FD5A52CF}"/>
                  </a:ext>
                </a:extLst>
              </p:cNvPr>
              <p:cNvSpPr txBox="1"/>
              <p:nvPr/>
            </p:nvSpPr>
            <p:spPr>
              <a:xfrm>
                <a:off x="920313" y="2692374"/>
                <a:ext cx="6967948" cy="33855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𝑦</m:t>
                      </m:r>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0.05444578</m:t>
                      </m:r>
                      <m:sSub>
                        <m:sSubPr>
                          <m:ctrlPr>
                            <a:rPr lang="en-US"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r>
                        <m:rPr>
                          <m:nor/>
                        </m:rPr>
                        <a:rPr lang="en-US" sz="1600">
                          <a:solidFill>
                            <a:schemeClr val="tx1"/>
                          </a:solidFill>
                        </a:rPr>
                        <m:t>0.10700123</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2</m:t>
                          </m:r>
                        </m:sub>
                      </m:sSub>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0.00033566</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2</m:t>
                          </m:r>
                        </m:sub>
                      </m:sSub>
                      <m:r>
                        <a:rPr lang="en-US" altLang="zh-CN" sz="1600" i="1">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4.625124078808653</m:t>
                      </m:r>
                    </m:oMath>
                  </m:oMathPara>
                </a14:m>
                <a:endParaRPr lang="en-US" sz="1600" dirty="0">
                  <a:solidFill>
                    <a:schemeClr val="tx1"/>
                  </a:solidFill>
                </a:endParaRPr>
              </a:p>
            </p:txBody>
          </p:sp>
        </mc:Choice>
        <mc:Fallback xmlns="">
          <p:sp>
            <p:nvSpPr>
              <p:cNvPr id="8" name="TextBox 7">
                <a:extLst>
                  <a:ext uri="{FF2B5EF4-FFF2-40B4-BE49-F238E27FC236}">
                    <a16:creationId xmlns:a16="http://schemas.microsoft.com/office/drawing/2014/main" id="{56798989-0EFE-844A-C989-A991FD5A52CF}"/>
                  </a:ext>
                </a:extLst>
              </p:cNvPr>
              <p:cNvSpPr txBox="1">
                <a:spLocks noRot="1" noChangeAspect="1" noMove="1" noResize="1" noEditPoints="1" noAdjustHandles="1" noChangeArrowheads="1" noChangeShapeType="1" noTextEdit="1"/>
              </p:cNvSpPr>
              <p:nvPr/>
            </p:nvSpPr>
            <p:spPr>
              <a:xfrm>
                <a:off x="920313" y="2692374"/>
                <a:ext cx="6967948" cy="338554"/>
              </a:xfrm>
              <a:prstGeom prst="rect">
                <a:avLst/>
              </a:prstGeom>
              <a:blipFill>
                <a:blip r:embed="rId4"/>
                <a:stretch>
                  <a:fillRect b="-344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63747022"/>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2_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19978</TotalTime>
  <Words>1763</Words>
  <Application>Microsoft Office PowerPoint</Application>
  <PresentationFormat>On-screen Show (16:10)</PresentationFormat>
  <Paragraphs>219</Paragraphs>
  <Slides>24</Slides>
  <Notes>24</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9" baseType="lpstr">
      <vt:lpstr>Abadi Extra Light</vt:lpstr>
      <vt:lpstr>Arial</vt:lpstr>
      <vt:lpstr>Cambria Math</vt:lpstr>
      <vt:lpstr>Constantia</vt:lpstr>
      <vt:lpstr>Corbel</vt:lpstr>
      <vt:lpstr>Franklin Gothic</vt:lpstr>
      <vt:lpstr>Helvetica</vt:lpstr>
      <vt:lpstr>Helvetica Neue</vt:lpstr>
      <vt:lpstr>Noto Sans Symbols</vt:lpstr>
      <vt:lpstr>Tahoma</vt:lpstr>
      <vt:lpstr>Times New Roman</vt:lpstr>
      <vt:lpstr>Penn</vt:lpstr>
      <vt:lpstr>1_Penn</vt:lpstr>
      <vt:lpstr>2_Penn</vt:lpstr>
      <vt:lpstr>Equation</vt:lpstr>
      <vt:lpstr>Regression Analysis</vt:lpstr>
      <vt:lpstr>Contents</vt:lpstr>
      <vt:lpstr>Introduction to Regression</vt:lpstr>
      <vt:lpstr>Regression</vt:lpstr>
      <vt:lpstr>Linear Regression</vt:lpstr>
      <vt:lpstr>An Example</vt:lpstr>
      <vt:lpstr>Bivariate Linear Regression</vt:lpstr>
      <vt:lpstr>Multiple Linear Regression</vt:lpstr>
      <vt:lpstr>Multiple Linear Regression</vt:lpstr>
      <vt:lpstr>How To Generate the Model</vt:lpstr>
      <vt:lpstr>Optimization through gradient descent </vt:lpstr>
      <vt:lpstr>Model Quality</vt:lpstr>
      <vt:lpstr>Understand R-squared (R^2) value</vt:lpstr>
      <vt:lpstr>Residuals</vt:lpstr>
      <vt:lpstr>Plot the residuals</vt:lpstr>
      <vt:lpstr>R-squared (R^2) value</vt:lpstr>
      <vt:lpstr>R-squared (R^2) value</vt:lpstr>
      <vt:lpstr>Metrics</vt:lpstr>
      <vt:lpstr>Performance Metrics</vt:lpstr>
      <vt:lpstr>MSE &amp; RMSE </vt:lpstr>
      <vt:lpstr>Mean Absolute Error (MAE)</vt:lpstr>
      <vt:lpstr>MSE vs RMSE vs MAE</vt:lpstr>
      <vt:lpstr>Cross validation for Linear Regression</vt:lpstr>
      <vt:lpstr>Cross validation for Linear Regression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OpenDS4All Introduction</dc:title>
  <dc:creator>Zack Ives;Susan Davidson</dc:creator>
  <cp:lastModifiedBy>Andre de Waal</cp:lastModifiedBy>
  <cp:revision>296</cp:revision>
  <dcterms:modified xsi:type="dcterms:W3CDTF">2022-08-11T20:06:52Z</dcterms:modified>
</cp:coreProperties>
</file>